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2"/>
  </p:sldMasterIdLst>
  <p:notesMasterIdLst>
    <p:notesMasterId r:id="rId38"/>
  </p:notesMasterIdLst>
  <p:handoutMasterIdLst>
    <p:handoutMasterId r:id="rId39"/>
  </p:handoutMasterIdLst>
  <p:sldIdLst>
    <p:sldId id="274" r:id="rId3"/>
    <p:sldId id="460" r:id="rId4"/>
    <p:sldId id="486" r:id="rId5"/>
    <p:sldId id="487" r:id="rId6"/>
    <p:sldId id="495" r:id="rId7"/>
    <p:sldId id="488" r:id="rId8"/>
    <p:sldId id="490" r:id="rId9"/>
    <p:sldId id="489" r:id="rId10"/>
    <p:sldId id="492" r:id="rId11"/>
    <p:sldId id="496" r:id="rId12"/>
    <p:sldId id="493" r:id="rId13"/>
    <p:sldId id="497" r:id="rId14"/>
    <p:sldId id="494" r:id="rId15"/>
    <p:sldId id="461" r:id="rId16"/>
    <p:sldId id="485" r:id="rId17"/>
    <p:sldId id="499" r:id="rId18"/>
    <p:sldId id="462" r:id="rId19"/>
    <p:sldId id="504" r:id="rId20"/>
    <p:sldId id="505" r:id="rId21"/>
    <p:sldId id="506" r:id="rId22"/>
    <p:sldId id="507" r:id="rId23"/>
    <p:sldId id="500" r:id="rId24"/>
    <p:sldId id="501" r:id="rId25"/>
    <p:sldId id="502" r:id="rId26"/>
    <p:sldId id="503" r:id="rId27"/>
    <p:sldId id="477" r:id="rId28"/>
    <p:sldId id="478" r:id="rId29"/>
    <p:sldId id="484" r:id="rId30"/>
    <p:sldId id="508" r:id="rId31"/>
    <p:sldId id="509" r:id="rId32"/>
    <p:sldId id="510" r:id="rId33"/>
    <p:sldId id="417" r:id="rId34"/>
    <p:sldId id="511" r:id="rId35"/>
    <p:sldId id="419" r:id="rId36"/>
    <p:sldId id="420" r:id="rId37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EEDC"/>
    <a:srgbClr val="F0A22E"/>
    <a:srgbClr val="603A14"/>
    <a:srgbClr val="E85C0E"/>
    <a:srgbClr val="BAB398"/>
    <a:srgbClr val="ADA485"/>
    <a:srgbClr val="C6C0AA"/>
    <a:srgbClr val="663606"/>
    <a:srgbClr val="663106"/>
    <a:srgbClr val="F8DC9E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153" autoAdjust="0"/>
    <p:restoredTop sz="94533" autoAdjust="0"/>
  </p:normalViewPr>
  <p:slideViewPr>
    <p:cSldViewPr>
      <p:cViewPr>
        <p:scale>
          <a:sx n="70" d="100"/>
          <a:sy n="70" d="100"/>
        </p:scale>
        <p:origin x="-534" y="-210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-61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notesMaster" Target="notesMasters/notesMaster1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commentAuthors" Target="commentAuthor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4/2/2015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jpeg>
</file>

<file path=ppt/media/image12.gif>
</file>

<file path=ppt/media/image13.jpeg>
</file>

<file path=ppt/media/image14.jpeg>
</file>

<file path=ppt/media/image15.png>
</file>

<file path=ppt/media/image16.png>
</file>

<file path=ppt/media/image17.png>
</file>

<file path=ppt/media/image18.jpe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png>
</file>

<file path=ppt/media/image32.jpeg>
</file>

<file path=ppt/media/image33.png>
</file>

<file path=ppt/media/image34.png>
</file>

<file path=ppt/media/image35.jpg>
</file>

<file path=ppt/media/image36.png>
</file>

<file path=ppt/media/image37.png>
</file>

<file path=ppt/media/image38.jpg>
</file>

<file path=ppt/media/image39.png>
</file>

<file path=ppt/media/image4.jpeg>
</file>

<file path=ppt/media/image40.png>
</file>

<file path=ppt/media/image41.jpe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4/2/2015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2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1515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15539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13963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07670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02024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89774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960F2E-DEA1-45E0-A83A-3202E353F5C0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57367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4773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92770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smtClean="0"/>
              <a:t>© Software University Foundation – </a:t>
            </a:r>
            <a:r>
              <a:rPr lang="en-US" sz="1000" u="sng" smtClean="0">
                <a:hlinkClick r:id="rId3"/>
              </a:rPr>
              <a:t>http://softuni.org</a:t>
            </a:r>
            <a:endParaRPr lang="en-US" sz="1000" smtClean="0"/>
          </a:p>
          <a:p>
            <a:r>
              <a:rPr lang="en-US" sz="1000" smtClean="0"/>
              <a:t>This work is licensed under the </a:t>
            </a:r>
            <a:r>
              <a:rPr lang="en-US" sz="1000" u="sng" noProof="1" smtClean="0">
                <a:hlinkClick r:id="rId4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smtClean="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9941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7AF1A2-7CDB-4DDE-B139-47E42D2ABB2A}" type="datetime1">
              <a:rPr lang="en-US" smtClean="0"/>
              <a:t>4/2/2015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 userDrawn="1"/>
        </p:nvSpPr>
        <p:spPr>
          <a:xfrm rot="20967018">
            <a:off x="52437" y="3176455"/>
            <a:ext cx="7313295" cy="1261884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marL="0" lvl="0" indent="0" algn="ctr" ea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0000" b="1" kern="1200" noProof="0" dirty="0" smtClean="0">
                <a:solidFill>
                  <a:srgbClr val="F3BE60"/>
                </a:solidFill>
                <a:latin typeface="+mj-lt"/>
                <a:ea typeface="+mj-ea"/>
                <a:cs typeface="+mj-cs"/>
              </a:rPr>
              <a:t>Questions?</a:t>
            </a:r>
            <a:endParaRPr lang="en-US" sz="10000" b="1" spc="150" dirty="0">
              <a:ln w="11430"/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latin typeface="+mn-lt"/>
            </a:endParaRPr>
          </a:p>
        </p:txBody>
      </p:sp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 smtClean="0"/>
              <a:t>Course Web Site</a:t>
            </a:r>
            <a:endParaRPr lang="en-US" dirty="0"/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603A14"/>
                </a:solidFill>
              </a:rPr>
              <a:t>?</a:t>
            </a:r>
            <a:endParaRPr lang="en-US" sz="2000" b="1" dirty="0">
              <a:solidFill>
                <a:srgbClr val="603A14"/>
              </a:solidFill>
            </a:endParaRP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603A14"/>
                </a:solidFill>
              </a:rPr>
              <a:t>?</a:t>
            </a:r>
            <a:endParaRPr lang="en-US" sz="1800" b="1" dirty="0">
              <a:solidFill>
                <a:srgbClr val="603A14"/>
              </a:solidFill>
            </a:endParaRP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603A14"/>
                </a:solidFill>
              </a:rPr>
              <a:t>?</a:t>
            </a:r>
            <a:endParaRPr lang="en-US" sz="2400" b="1" dirty="0">
              <a:solidFill>
                <a:srgbClr val="603A14"/>
              </a:solidFill>
            </a:endParaRP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603A14"/>
                </a:solidFill>
              </a:rPr>
              <a:t>?</a:t>
            </a:r>
            <a:endParaRPr lang="en-US" sz="1200" dirty="0">
              <a:solidFill>
                <a:srgbClr val="603A14"/>
              </a:solidFill>
            </a:endParaRP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603A14"/>
                </a:solidFill>
              </a:rPr>
              <a:t>?</a:t>
            </a:r>
            <a:endParaRPr lang="en-US" sz="1400" dirty="0">
              <a:solidFill>
                <a:srgbClr val="603A1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5820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437765" y="76200"/>
            <a:ext cx="9446339" cy="838200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lnSpc>
                <a:spcPts val="4000"/>
              </a:lnSpc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12700" stA="20000" endPos="50000" dist="12700" dir="5400000" sy="-100000" algn="bl" rotWithShape="0"/>
                </a:effectLst>
              </a:defRPr>
            </a:lvl1pPr>
          </a:lstStyle>
          <a:p>
            <a:r>
              <a:rPr lang="en-US" dirty="0" smtClean="0"/>
              <a:t>Slide Title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 hasCustomPrompt="1"/>
          </p:nvPr>
        </p:nvSpPr>
        <p:spPr>
          <a:xfrm>
            <a:off x="304721" y="990600"/>
            <a:ext cx="11579384" cy="579646"/>
          </a:xfrm>
          <a:prstGeom prst="rect">
            <a:avLst/>
          </a:prstGeom>
        </p:spPr>
        <p:txBody>
          <a:bodyPr>
            <a:spAutoFit/>
          </a:bodyPr>
          <a:lstStyle>
            <a:lvl1pPr marL="319088" marR="0" indent="-319088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6A6BD">
                  <a:lumMod val="40000"/>
                  <a:lumOff val="60000"/>
                </a:srgbClr>
              </a:buClr>
              <a:buSzPct val="70000"/>
              <a:buFont typeface="Wingdings 2" pitchFamily="18" charset="2"/>
              <a:buChar char=""/>
              <a:tabLst/>
              <a:defRPr sz="3000" baseline="0">
                <a:solidFill>
                  <a:schemeClr val="tx1">
                    <a:lumMod val="40000"/>
                    <a:lumOff val="60000"/>
                  </a:schemeClr>
                </a:solidFill>
              </a:defRPr>
            </a:lvl1pPr>
            <a:lvl2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defRPr sz="3000">
                <a:solidFill>
                  <a:schemeClr val="tx1">
                    <a:lumMod val="40000"/>
                    <a:lumOff val="60000"/>
                  </a:schemeClr>
                </a:solidFill>
              </a:defRPr>
            </a:lvl2pPr>
            <a:lvl3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defRPr sz="2800">
                <a:solidFill>
                  <a:schemeClr val="tx1">
                    <a:lumMod val="40000"/>
                    <a:lumOff val="60000"/>
                  </a:schemeClr>
                </a:solidFill>
              </a:defRPr>
            </a:lvl3pPr>
            <a:lvl4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defRPr sz="2600">
                <a:solidFill>
                  <a:schemeClr val="tx1">
                    <a:lumMod val="40000"/>
                    <a:lumOff val="60000"/>
                  </a:schemeClr>
                </a:solidFill>
              </a:defRPr>
            </a:lvl4pPr>
            <a:lvl5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defRPr sz="2400">
                <a:solidFill>
                  <a:schemeClr val="tx1">
                    <a:lumMod val="40000"/>
                    <a:lumOff val="60000"/>
                  </a:schemeClr>
                </a:solidFill>
              </a:defRPr>
            </a:lvl5pPr>
          </a:lstStyle>
          <a:p>
            <a:pPr marL="319088" marR="0" lvl="0" indent="-319088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6A6BD">
                  <a:lumMod val="40000"/>
                  <a:lumOff val="60000"/>
                </a:srgbClr>
              </a:buClr>
              <a:buSzPct val="70000"/>
              <a:buFont typeface="Wingdings 2" pitchFamily="18" charset="2"/>
              <a:buChar char=""/>
              <a:tabLst/>
              <a:defRPr/>
            </a:pP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CCFF66">
                    <a:lumMod val="20000"/>
                    <a:lumOff val="8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First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711015" y="1752601"/>
            <a:ext cx="10766795" cy="599740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0" indent="0" algn="l">
              <a:spcBef>
                <a:spcPts val="0"/>
              </a:spcBef>
              <a:buNone/>
              <a:defRPr lang="en-US" sz="2000" smtClean="0">
                <a:solidFill>
                  <a:srgbClr val="8CF4F2"/>
                </a:solidFill>
                <a:latin typeface="Consolas" pitchFamily="49" charset="0"/>
                <a:cs typeface="Consolas" pitchFamily="49" charset="0"/>
              </a:defRPr>
            </a:lvl1pPr>
          </a:lstStyle>
          <a:p>
            <a:pPr lvl="0"/>
            <a:r>
              <a:rPr lang="en-US" noProof="1" smtClean="0"/>
              <a:t>Enter source code here</a:t>
            </a:r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11477810" y="6553200"/>
            <a:ext cx="609441" cy="228600"/>
          </a:xfrm>
          <a:prstGeom prst="rect">
            <a:avLst/>
          </a:prstGeom>
        </p:spPr>
        <p:txBody>
          <a:bodyPr anchor="ctr" anchorCtr="0"/>
          <a:lstStyle>
            <a:lvl1pPr algn="r">
              <a:defRPr sz="1100"/>
            </a:lvl1pPr>
          </a:lstStyle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8680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2437765" y="76200"/>
            <a:ext cx="9446339" cy="914400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lnSpc>
                <a:spcPts val="4000"/>
              </a:lnSpc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12700" stA="20000" endPos="50000" dist="12700" dir="5400000" sy="-100000" algn="bl" rotWithShape="0"/>
                </a:effectLst>
              </a:defRPr>
            </a:lvl1pPr>
          </a:lstStyle>
          <a:p>
            <a:r>
              <a:rPr lang="en-US" dirty="0" smtClean="0"/>
              <a:t>Slide Title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 hasCustomPrompt="1"/>
          </p:nvPr>
        </p:nvSpPr>
        <p:spPr>
          <a:xfrm>
            <a:off x="304721" y="1066800"/>
            <a:ext cx="11579384" cy="579646"/>
          </a:xfrm>
          <a:prstGeom prst="rect">
            <a:avLst/>
          </a:prstGeom>
        </p:spPr>
        <p:txBody>
          <a:bodyPr>
            <a:spAutoFit/>
          </a:bodyPr>
          <a:lstStyle>
            <a:lvl1pPr marL="319088" marR="0" indent="-319088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6A6BD">
                  <a:lumMod val="40000"/>
                  <a:lumOff val="60000"/>
                </a:srgbClr>
              </a:buClr>
              <a:buSzPct val="70000"/>
              <a:buFont typeface="Wingdings 2" pitchFamily="18" charset="2"/>
              <a:buChar char=""/>
              <a:tabLst/>
              <a:defRPr sz="3000" baseline="0">
                <a:solidFill>
                  <a:schemeClr val="tx1">
                    <a:lumMod val="40000"/>
                    <a:lumOff val="60000"/>
                  </a:schemeClr>
                </a:solidFill>
              </a:defRPr>
            </a:lvl1pPr>
            <a:lvl2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defRPr sz="3000">
                <a:solidFill>
                  <a:schemeClr val="tx1">
                    <a:lumMod val="40000"/>
                    <a:lumOff val="60000"/>
                  </a:schemeClr>
                </a:solidFill>
              </a:defRPr>
            </a:lvl2pPr>
            <a:lvl3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defRPr sz="2800">
                <a:solidFill>
                  <a:schemeClr val="tx1">
                    <a:lumMod val="40000"/>
                    <a:lumOff val="60000"/>
                  </a:schemeClr>
                </a:solidFill>
              </a:defRPr>
            </a:lvl3pPr>
            <a:lvl4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defRPr sz="2600">
                <a:solidFill>
                  <a:schemeClr val="tx1">
                    <a:lumMod val="40000"/>
                    <a:lumOff val="60000"/>
                  </a:schemeClr>
                </a:solidFill>
              </a:defRPr>
            </a:lvl4pPr>
            <a:lvl5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defRPr sz="2400">
                <a:solidFill>
                  <a:schemeClr val="tx1">
                    <a:lumMod val="40000"/>
                    <a:lumOff val="60000"/>
                  </a:schemeClr>
                </a:solidFill>
              </a:defRPr>
            </a:lvl5pPr>
          </a:lstStyle>
          <a:p>
            <a:pPr marL="319088" marR="0" lvl="0" indent="-319088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6A6BD">
                  <a:lumMod val="40000"/>
                  <a:lumOff val="60000"/>
                </a:srgbClr>
              </a:buClr>
              <a:buSzPct val="70000"/>
              <a:buFont typeface="Wingdings 2" pitchFamily="18" charset="2"/>
              <a:buChar char=""/>
              <a:tabLst/>
              <a:defRPr/>
            </a:pP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CCFF66">
                    <a:lumMod val="20000"/>
                    <a:lumOff val="8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First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09441" y="1828801"/>
            <a:ext cx="10868369" cy="599740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0" indent="0" algn="l">
              <a:spcBef>
                <a:spcPts val="0"/>
              </a:spcBef>
              <a:buNone/>
              <a:defRPr lang="en-US" sz="2000" smtClean="0">
                <a:solidFill>
                  <a:srgbClr val="8CF4F2"/>
                </a:solidFill>
                <a:latin typeface="Consolas" pitchFamily="49" charset="0"/>
                <a:cs typeface="Consolas" pitchFamily="49" charset="0"/>
              </a:defRPr>
            </a:lvl1pPr>
          </a:lstStyle>
          <a:p>
            <a:pPr lvl="0"/>
            <a:r>
              <a:rPr lang="en-US" noProof="1" smtClean="0"/>
              <a:t>Source code box</a:t>
            </a:r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11477810" y="6553200"/>
            <a:ext cx="609441" cy="2286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93702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9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7672A9-4F4A-4A8F-BB10-38A094071E2D}" type="datetime1">
              <a:rPr lang="en-US" smtClean="0"/>
              <a:t>4/2/2015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  <p:sldLayoutId id="2147483668" r:id="rId5"/>
    <p:sldLayoutId id="2147483669" r:id="rId6"/>
    <p:sldLayoutId id="2147483670" r:id="rId7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://softuni.org/" TargetMode="External"/><Relationship Id="rId3" Type="http://schemas.openxmlformats.org/officeDocument/2006/relationships/hyperlink" Target="http://softuni.bg/" TargetMode="External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eg"/><Relationship Id="rId5" Type="http://schemas.openxmlformats.org/officeDocument/2006/relationships/image" Target="../media/image7.png"/><Relationship Id="rId4" Type="http://schemas.openxmlformats.org/officeDocument/2006/relationships/hyperlink" Target="http://creativecommons.org/licenses/by-nc-sa/4.0/" TargetMode="External"/><Relationship Id="rId9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13" Type="http://schemas.openxmlformats.org/officeDocument/2006/relationships/hyperlink" Target="http://www.softwaregroup-bg.com/" TargetMode="External"/><Relationship Id="rId18" Type="http://schemas.openxmlformats.org/officeDocument/2006/relationships/image" Target="../media/image49.png"/><Relationship Id="rId3" Type="http://schemas.openxmlformats.org/officeDocument/2006/relationships/hyperlink" Target="http://www.vivacom.bg/" TargetMode="External"/><Relationship Id="rId7" Type="http://schemas.openxmlformats.org/officeDocument/2006/relationships/hyperlink" Target="http://www.sbtech.com/" TargetMode="External"/><Relationship Id="rId12" Type="http://schemas.openxmlformats.org/officeDocument/2006/relationships/image" Target="../media/image45.png"/><Relationship Id="rId17" Type="http://schemas.openxmlformats.org/officeDocument/2006/relationships/image" Target="../media/image48.png"/><Relationship Id="rId2" Type="http://schemas.openxmlformats.org/officeDocument/2006/relationships/notesSlide" Target="../notesSlides/notesSlide8.xml"/><Relationship Id="rId16" Type="http://schemas.openxmlformats.org/officeDocument/2006/relationships/image" Target="../media/image47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2.png"/><Relationship Id="rId11" Type="http://schemas.openxmlformats.org/officeDocument/2006/relationships/hyperlink" Target="http://smartit.bg/" TargetMode="External"/><Relationship Id="rId5" Type="http://schemas.openxmlformats.org/officeDocument/2006/relationships/hyperlink" Target="http://xs-software.com/" TargetMode="External"/><Relationship Id="rId15" Type="http://schemas.openxmlformats.org/officeDocument/2006/relationships/hyperlink" Target="http://www.superhosting.bg/" TargetMode="External"/><Relationship Id="rId10" Type="http://schemas.openxmlformats.org/officeDocument/2006/relationships/image" Target="../media/image44.png"/><Relationship Id="rId19" Type="http://schemas.openxmlformats.org/officeDocument/2006/relationships/hyperlink" Target="https://softuni.bg/courses/javascript-applications/" TargetMode="External"/><Relationship Id="rId4" Type="http://schemas.openxmlformats.org/officeDocument/2006/relationships/image" Target="../media/image41.jpeg"/><Relationship Id="rId9" Type="http://schemas.openxmlformats.org/officeDocument/2006/relationships/hyperlink" Target="http://komfo.com/" TargetMode="External"/><Relationship Id="rId14" Type="http://schemas.openxmlformats.org/officeDocument/2006/relationships/image" Target="../media/image46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reativecommons.org/licenses/by-nc-sa/3.0/deed.en_US" TargetMode="External"/><Relationship Id="rId5" Type="http://schemas.openxmlformats.org/officeDocument/2006/relationships/hyperlink" Target="http://telerikacademy.com/Courses/Courses/Details/182" TargetMode="External"/><Relationship Id="rId4" Type="http://schemas.openxmlformats.org/officeDocument/2006/relationships/image" Target="../media/image7.pn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png"/><Relationship Id="rId13" Type="http://schemas.openxmlformats.org/officeDocument/2006/relationships/image" Target="../media/image53.png"/><Relationship Id="rId3" Type="http://schemas.openxmlformats.org/officeDocument/2006/relationships/hyperlink" Target="http://softuni.org/" TargetMode="External"/><Relationship Id="rId7" Type="http://schemas.openxmlformats.org/officeDocument/2006/relationships/hyperlink" Target="http://forum.softuni.bg/" TargetMode="External"/><Relationship Id="rId12" Type="http://schemas.openxmlformats.org/officeDocument/2006/relationships/image" Target="../media/image5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www.youtube.com/SoftwareUniversity" TargetMode="External"/><Relationship Id="rId11" Type="http://schemas.openxmlformats.org/officeDocument/2006/relationships/image" Target="../media/image51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hyperlink" Target="http://www.facebook.com/SoftwareUniversity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858176" y="1080338"/>
            <a:ext cx="7637377" cy="1087372"/>
          </a:xfrm>
        </p:spPr>
        <p:txBody>
          <a:bodyPr>
            <a:normAutofit/>
          </a:bodyPr>
          <a:lstStyle/>
          <a:p>
            <a:r>
              <a:rPr lang="en-US" dirty="0" smtClean="0"/>
              <a:t>Web Storage and Cookies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858176" y="2286000"/>
            <a:ext cx="7637377" cy="699338"/>
          </a:xfrm>
        </p:spPr>
        <p:txBody>
          <a:bodyPr>
            <a:normAutofit fontScale="92500"/>
          </a:bodyPr>
          <a:lstStyle/>
          <a:p>
            <a:r>
              <a:rPr lang="en-US" dirty="0"/>
              <a:t>Cookies, Local and Session Storage</a:t>
            </a:r>
          </a:p>
          <a:p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60412" y="4419600"/>
            <a:ext cx="3187613" cy="525135"/>
          </a:xfrm>
        </p:spPr>
        <p:txBody>
          <a:bodyPr/>
          <a:lstStyle/>
          <a:p>
            <a:r>
              <a:rPr lang="en-US" dirty="0" smtClean="0"/>
              <a:t>SoftUni Team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60413" y="4889499"/>
            <a:ext cx="3187614" cy="444343"/>
          </a:xfrm>
        </p:spPr>
        <p:txBody>
          <a:bodyPr/>
          <a:lstStyle/>
          <a:p>
            <a:r>
              <a:rPr lang="en-US" dirty="0"/>
              <a:t>Technical </a:t>
            </a:r>
            <a:r>
              <a:rPr lang="en-US" dirty="0" smtClean="0"/>
              <a:t>Trainers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Software </a:t>
            </a:r>
            <a:r>
              <a:rPr lang="en-US" dirty="0" smtClean="0"/>
              <a:t>University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softuni.bg</a:t>
            </a:r>
            <a:endParaRPr lang="en-US" dirty="0"/>
          </a:p>
        </p:txBody>
      </p:sp>
      <p:pic>
        <p:nvPicPr>
          <p:cNvPr id="1028" name="Picture 4" title="CC-BY-NC-SA License">
            <a:hlinkClick r:id="rId4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983" y="2972635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2050" name="Picture 2" descr="http://blog.templatemonster.com/wp-content/uploads/2011/11/web-storage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8269" y="3456655"/>
            <a:ext cx="4605744" cy="2815446"/>
          </a:xfrm>
          <a:prstGeom prst="rect">
            <a:avLst/>
          </a:prstGeom>
          <a:noFill/>
          <a:effectLst>
            <a:softEdge rad="1016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://www.officialpsds.com/images/thumbs/GROCERY-BAG-FULL-psd23115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1812" y="3577699"/>
            <a:ext cx="1981200" cy="25158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 title="Software University Foundation">
            <a:hlinkClick r:id="rId8" tooltip="Software University Foundation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359" t="-15226" r="-5359" b="-15226"/>
          <a:stretch/>
        </p:blipFill>
        <p:spPr>
          <a:xfrm>
            <a:off x="821983" y="1615791"/>
            <a:ext cx="2175525" cy="838551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215379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Creating Cookies</a:t>
            </a:r>
            <a:endParaRPr lang="en-GB" dirty="0"/>
          </a:p>
        </p:txBody>
      </p:sp>
      <p:sp>
        <p:nvSpPr>
          <p:cNvPr id="5" name="Text Placeholder 4"/>
          <p:cNvSpPr txBox="1">
            <a:spLocks/>
          </p:cNvSpPr>
          <p:nvPr/>
        </p:nvSpPr>
        <p:spPr>
          <a:xfrm>
            <a:off x="757236" y="1169690"/>
            <a:ext cx="10671176" cy="535531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0" indent="0" eaLnBrk="0" hangingPunct="0">
              <a:lnSpc>
                <a:spcPts val="38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tabLst>
                <a:tab pos="282575" algn="l"/>
              </a:tabLst>
              <a:defRPr sz="2000" b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2pPr>
            <a:lvl3pPr marL="922338" indent="-27305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buFont typeface="Wingdings 2" pitchFamily="18" charset="2"/>
              <a:buChar char=""/>
              <a:defRPr sz="2800" b="1">
                <a:solidFill>
                  <a:srgbClr val="F5FFC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3pPr>
            <a:lvl4pPr marL="1187450" indent="-22860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4pPr>
            <a:lvl5pPr marL="1425575" indent="-22860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>
                <a:solidFill>
                  <a:schemeClr val="tx1"/>
                </a:solidFill>
                <a:latin typeface="+mn-lt"/>
              </a:defRPr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>
                <a:solidFill>
                  <a:schemeClr val="tx1"/>
                </a:solidFill>
                <a:latin typeface="+mn-lt"/>
              </a:defRPr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>
                <a:solidFill>
                  <a:schemeClr val="tx1"/>
                </a:solidFill>
                <a:latin typeface="+mn-lt"/>
              </a:defRPr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95000"/>
              </a:lnSpc>
            </a:pPr>
            <a:r>
              <a:rPr lang="nl-NL" sz="2400" dirty="0">
                <a:solidFill>
                  <a:srgbClr val="FBEEDC"/>
                </a:solidFill>
              </a:rPr>
              <a:t>function </a:t>
            </a:r>
            <a:r>
              <a:rPr lang="nl-NL" sz="2400" dirty="0">
                <a:solidFill>
                  <a:schemeClr val="tx2">
                    <a:lumMod val="75000"/>
                  </a:schemeClr>
                </a:solidFill>
              </a:rPr>
              <a:t>setCookie</a:t>
            </a:r>
            <a:r>
              <a:rPr lang="nl-NL" sz="2400" dirty="0">
                <a:solidFill>
                  <a:srgbClr val="FBEEDC"/>
                </a:solidFill>
              </a:rPr>
              <a:t>(name, value, </a:t>
            </a:r>
            <a:r>
              <a:rPr lang="nl-NL" sz="2400" dirty="0" smtClean="0">
                <a:solidFill>
                  <a:srgbClr val="FBEEDC"/>
                </a:solidFill>
              </a:rPr>
              <a:t>expires, </a:t>
            </a:r>
            <a:r>
              <a:rPr lang="nl-NL" sz="2400" dirty="0">
                <a:solidFill>
                  <a:srgbClr val="FBEEDC"/>
                </a:solidFill>
              </a:rPr>
              <a:t>path, domain) {</a:t>
            </a:r>
          </a:p>
          <a:p>
            <a:pPr>
              <a:lnSpc>
                <a:spcPct val="95000"/>
              </a:lnSpc>
            </a:pPr>
            <a:r>
              <a:rPr lang="nl-NL" sz="2400" dirty="0">
                <a:solidFill>
                  <a:srgbClr val="FBEEDC"/>
                </a:solidFill>
              </a:rPr>
              <a:t>  var cookie = name + </a:t>
            </a:r>
            <a:r>
              <a:rPr lang="nl-NL" sz="2400" dirty="0" smtClean="0">
                <a:solidFill>
                  <a:srgbClr val="FBEEDC"/>
                </a:solidFill>
              </a:rPr>
              <a:t>'=' </a:t>
            </a:r>
            <a:r>
              <a:rPr lang="nl-NL" sz="2400" dirty="0">
                <a:solidFill>
                  <a:srgbClr val="FBEEDC"/>
                </a:solidFill>
              </a:rPr>
              <a:t>+ escape(value) + </a:t>
            </a:r>
            <a:r>
              <a:rPr lang="nl-NL" sz="2400" dirty="0" smtClean="0">
                <a:solidFill>
                  <a:srgbClr val="FBEEDC"/>
                </a:solidFill>
              </a:rPr>
              <a:t>';';</a:t>
            </a:r>
            <a:endParaRPr lang="nl-NL" sz="2400" dirty="0">
              <a:solidFill>
                <a:srgbClr val="FBEEDC"/>
              </a:solidFill>
            </a:endParaRPr>
          </a:p>
          <a:p>
            <a:pPr>
              <a:lnSpc>
                <a:spcPct val="95000"/>
              </a:lnSpc>
            </a:pPr>
            <a:r>
              <a:rPr lang="nl-NL" sz="2400" dirty="0">
                <a:solidFill>
                  <a:srgbClr val="FBEEDC"/>
                </a:solidFill>
              </a:rPr>
              <a:t>  if </a:t>
            </a:r>
            <a:r>
              <a:rPr lang="nl-NL" sz="2400" dirty="0" smtClean="0">
                <a:solidFill>
                  <a:srgbClr val="FBEEDC"/>
                </a:solidFill>
              </a:rPr>
              <a:t>(expires) </a:t>
            </a:r>
            <a:r>
              <a:rPr lang="nl-NL" sz="2400" dirty="0">
                <a:solidFill>
                  <a:srgbClr val="FBEEDC"/>
                </a:solidFill>
              </a:rPr>
              <a:t>{</a:t>
            </a:r>
          </a:p>
          <a:p>
            <a:pPr>
              <a:lnSpc>
                <a:spcPct val="95000"/>
              </a:lnSpc>
            </a:pPr>
            <a:r>
              <a:rPr lang="nl-NL" sz="2400" dirty="0">
                <a:solidFill>
                  <a:srgbClr val="FBEEDC"/>
                </a:solidFill>
              </a:rPr>
              <a:t>    if(expires instanceof Date) {</a:t>
            </a:r>
          </a:p>
          <a:p>
            <a:pPr>
              <a:lnSpc>
                <a:spcPct val="95000"/>
              </a:lnSpc>
            </a:pPr>
            <a:r>
              <a:rPr lang="nl-NL" sz="2400" dirty="0" smtClean="0">
                <a:solidFill>
                  <a:srgbClr val="FBEEDC"/>
                </a:solidFill>
              </a:rPr>
              <a:t>      expires </a:t>
            </a:r>
            <a:r>
              <a:rPr lang="nl-NL" sz="2400" dirty="0">
                <a:solidFill>
                  <a:srgbClr val="FBEEDC"/>
                </a:solidFill>
              </a:rPr>
              <a:t>= new Date</a:t>
            </a:r>
            <a:r>
              <a:rPr lang="nl-NL" sz="2400" dirty="0" smtClean="0">
                <a:solidFill>
                  <a:srgbClr val="FBEEDC"/>
                </a:solidFill>
              </a:rPr>
              <a:t>();</a:t>
            </a:r>
            <a:endParaRPr lang="nl-NL" sz="2400" dirty="0">
              <a:solidFill>
                <a:srgbClr val="FBEEDC"/>
              </a:solidFill>
            </a:endParaRPr>
          </a:p>
          <a:p>
            <a:pPr>
              <a:lnSpc>
                <a:spcPct val="95000"/>
              </a:lnSpc>
            </a:pPr>
            <a:r>
              <a:rPr lang="nl-NL" sz="2400" dirty="0">
                <a:solidFill>
                  <a:srgbClr val="FBEEDC"/>
                </a:solidFill>
              </a:rPr>
              <a:t>    } else {</a:t>
            </a:r>
          </a:p>
          <a:p>
            <a:pPr>
              <a:lnSpc>
                <a:spcPct val="95000"/>
              </a:lnSpc>
            </a:pPr>
            <a:r>
              <a:rPr lang="nl-NL" sz="2400" dirty="0">
                <a:solidFill>
                  <a:srgbClr val="FBEEDC"/>
                </a:solidFill>
              </a:rPr>
              <a:t>      expires = new Date(new Date().getTime() + </a:t>
            </a:r>
            <a:endParaRPr lang="nl-NL" sz="2400" dirty="0" smtClean="0">
              <a:solidFill>
                <a:srgbClr val="FBEEDC"/>
              </a:solidFill>
            </a:endParaRPr>
          </a:p>
          <a:p>
            <a:pPr>
              <a:lnSpc>
                <a:spcPct val="95000"/>
              </a:lnSpc>
            </a:pPr>
            <a:r>
              <a:rPr lang="nl-NL" sz="2400" dirty="0" smtClean="0">
                <a:solidFill>
                  <a:srgbClr val="FBEEDC"/>
                </a:solidFill>
              </a:rPr>
              <a:t>                parseInt(expires</a:t>
            </a:r>
            <a:r>
              <a:rPr lang="nl-NL" sz="2400" dirty="0">
                <a:solidFill>
                  <a:srgbClr val="FBEEDC"/>
                </a:solidFill>
              </a:rPr>
              <a:t>) * 1000 * 60 * 60 * 24);</a:t>
            </a:r>
          </a:p>
          <a:p>
            <a:pPr>
              <a:lnSpc>
                <a:spcPct val="95000"/>
              </a:lnSpc>
            </a:pPr>
            <a:r>
              <a:rPr lang="nl-NL" sz="2400" dirty="0">
                <a:solidFill>
                  <a:srgbClr val="FBEEDC"/>
                </a:solidFill>
              </a:rPr>
              <a:t>    </a:t>
            </a:r>
            <a:r>
              <a:rPr lang="nl-NL" sz="2400" dirty="0" smtClean="0">
                <a:solidFill>
                  <a:srgbClr val="FBEEDC"/>
                </a:solidFill>
              </a:rPr>
              <a:t>}</a:t>
            </a:r>
            <a:endParaRPr lang="nl-NL" sz="2400" dirty="0">
              <a:solidFill>
                <a:srgbClr val="FBEEDC"/>
              </a:solidFill>
            </a:endParaRPr>
          </a:p>
          <a:p>
            <a:pPr>
              <a:lnSpc>
                <a:spcPct val="95000"/>
              </a:lnSpc>
            </a:pPr>
            <a:r>
              <a:rPr lang="nl-NL" sz="2400" dirty="0">
                <a:solidFill>
                  <a:srgbClr val="FBEEDC"/>
                </a:solidFill>
              </a:rPr>
              <a:t>    cookie += </a:t>
            </a:r>
            <a:r>
              <a:rPr lang="nl-NL" sz="2400" dirty="0" smtClean="0">
                <a:solidFill>
                  <a:srgbClr val="FBEEDC"/>
                </a:solidFill>
              </a:rPr>
              <a:t>'expires=' </a:t>
            </a:r>
            <a:r>
              <a:rPr lang="nl-NL" sz="2400" dirty="0">
                <a:solidFill>
                  <a:srgbClr val="FBEEDC"/>
                </a:solidFill>
              </a:rPr>
              <a:t>+ expires.toGMTString() + </a:t>
            </a:r>
            <a:r>
              <a:rPr lang="nl-NL" sz="2400" dirty="0" smtClean="0">
                <a:solidFill>
                  <a:srgbClr val="FBEEDC"/>
                </a:solidFill>
              </a:rPr>
              <a:t>';';</a:t>
            </a:r>
            <a:endParaRPr lang="nl-NL" sz="2400" dirty="0">
              <a:solidFill>
                <a:srgbClr val="FBEEDC"/>
              </a:solidFill>
            </a:endParaRPr>
          </a:p>
          <a:p>
            <a:pPr>
              <a:lnSpc>
                <a:spcPct val="95000"/>
              </a:lnSpc>
            </a:pPr>
            <a:r>
              <a:rPr lang="nl-NL" sz="2400" dirty="0">
                <a:solidFill>
                  <a:srgbClr val="FBEEDC"/>
                </a:solidFill>
              </a:rPr>
              <a:t>  </a:t>
            </a:r>
            <a:r>
              <a:rPr lang="nl-NL" sz="2400" dirty="0" smtClean="0">
                <a:solidFill>
                  <a:srgbClr val="FBEEDC"/>
                </a:solidFill>
              </a:rPr>
              <a:t>}</a:t>
            </a:r>
            <a:endParaRPr lang="nl-NL" sz="2400" dirty="0">
              <a:solidFill>
                <a:srgbClr val="FBEEDC"/>
              </a:solidFill>
            </a:endParaRPr>
          </a:p>
          <a:p>
            <a:pPr>
              <a:lnSpc>
                <a:spcPct val="95000"/>
              </a:lnSpc>
            </a:pPr>
            <a:r>
              <a:rPr lang="nl-NL" sz="2400" dirty="0">
                <a:solidFill>
                  <a:srgbClr val="FBEEDC"/>
                </a:solidFill>
              </a:rPr>
              <a:t>  if (path) </a:t>
            </a:r>
            <a:r>
              <a:rPr lang="nl-NL" sz="2400" dirty="0" smtClean="0">
                <a:solidFill>
                  <a:srgbClr val="FBEEDC"/>
                </a:solidFill>
              </a:rPr>
              <a:t>{ cookie </a:t>
            </a:r>
            <a:r>
              <a:rPr lang="nl-NL" sz="2400" dirty="0">
                <a:solidFill>
                  <a:srgbClr val="FBEEDC"/>
                </a:solidFill>
              </a:rPr>
              <a:t>+= </a:t>
            </a:r>
            <a:r>
              <a:rPr lang="nl-NL" sz="2400" dirty="0" smtClean="0">
                <a:solidFill>
                  <a:srgbClr val="FBEEDC"/>
                </a:solidFill>
              </a:rPr>
              <a:t>'path=' </a:t>
            </a:r>
            <a:r>
              <a:rPr lang="nl-NL" sz="2400" dirty="0">
                <a:solidFill>
                  <a:srgbClr val="FBEEDC"/>
                </a:solidFill>
              </a:rPr>
              <a:t>+ path + </a:t>
            </a:r>
            <a:r>
              <a:rPr lang="nl-NL" sz="2400" dirty="0" smtClean="0">
                <a:solidFill>
                  <a:srgbClr val="FBEEDC"/>
                </a:solidFill>
              </a:rPr>
              <a:t>';'; }</a:t>
            </a:r>
            <a:endParaRPr lang="nl-NL" sz="2400" dirty="0">
              <a:solidFill>
                <a:srgbClr val="FBEEDC"/>
              </a:solidFill>
            </a:endParaRPr>
          </a:p>
          <a:p>
            <a:pPr>
              <a:lnSpc>
                <a:spcPct val="95000"/>
              </a:lnSpc>
            </a:pPr>
            <a:r>
              <a:rPr lang="nl-NL" sz="2400" dirty="0">
                <a:solidFill>
                  <a:srgbClr val="FBEEDC"/>
                </a:solidFill>
              </a:rPr>
              <a:t>  if (domain) </a:t>
            </a:r>
            <a:r>
              <a:rPr lang="nl-NL" sz="2400" dirty="0" smtClean="0">
                <a:solidFill>
                  <a:srgbClr val="FBEEDC"/>
                </a:solidFill>
              </a:rPr>
              <a:t>{ cookie += 'domain=' + domain + ';'; }</a:t>
            </a:r>
            <a:endParaRPr lang="nl-NL" sz="2400" dirty="0">
              <a:solidFill>
                <a:srgbClr val="FBEEDC"/>
              </a:solidFill>
            </a:endParaRPr>
          </a:p>
          <a:p>
            <a:pPr>
              <a:lnSpc>
                <a:spcPct val="95000"/>
              </a:lnSpc>
            </a:pPr>
            <a:r>
              <a:rPr lang="nl-NL" sz="2400" dirty="0">
                <a:solidFill>
                  <a:srgbClr val="FBEEDC"/>
                </a:solidFill>
              </a:rPr>
              <a:t>  </a:t>
            </a:r>
            <a:r>
              <a:rPr lang="nl-NL" sz="2400" dirty="0">
                <a:solidFill>
                  <a:schemeClr val="tx2">
                    <a:lumMod val="75000"/>
                  </a:schemeClr>
                </a:solidFill>
              </a:rPr>
              <a:t>document.cookie = </a:t>
            </a:r>
            <a:r>
              <a:rPr lang="nl-NL" sz="2400" dirty="0" smtClean="0">
                <a:solidFill>
                  <a:schemeClr val="tx2">
                    <a:lumMod val="75000"/>
                  </a:schemeClr>
                </a:solidFill>
              </a:rPr>
              <a:t>cookie</a:t>
            </a:r>
            <a:r>
              <a:rPr lang="nl-NL" sz="2400" dirty="0">
                <a:solidFill>
                  <a:schemeClr val="tx2">
                    <a:lumMod val="75000"/>
                  </a:schemeClr>
                </a:solidFill>
              </a:rPr>
              <a:t>;</a:t>
            </a:r>
          </a:p>
          <a:p>
            <a:pPr>
              <a:lnSpc>
                <a:spcPct val="95000"/>
              </a:lnSpc>
            </a:pPr>
            <a:r>
              <a:rPr lang="nl-NL" sz="2400" dirty="0">
                <a:solidFill>
                  <a:srgbClr val="FBEEDC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805800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 Cookies</a:t>
            </a:r>
            <a:endParaRPr lang="en-US" dirty="0"/>
          </a:p>
        </p:txBody>
      </p:sp>
      <p:sp>
        <p:nvSpPr>
          <p:cNvPr id="5" name="Text Placeholder 4"/>
          <p:cNvSpPr txBox="1">
            <a:spLocks/>
          </p:cNvSpPr>
          <p:nvPr/>
        </p:nvSpPr>
        <p:spPr>
          <a:xfrm>
            <a:off x="763588" y="1143000"/>
            <a:ext cx="10664824" cy="531222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0" indent="0" eaLnBrk="0" hangingPunct="0">
              <a:lnSpc>
                <a:spcPts val="38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tabLst>
                <a:tab pos="282575" algn="l"/>
              </a:tabLst>
              <a:defRPr sz="2000" b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2pPr>
            <a:lvl3pPr marL="922338" indent="-27305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buFont typeface="Wingdings 2" pitchFamily="18" charset="2"/>
              <a:buChar char=""/>
              <a:defRPr sz="2800" b="1">
                <a:solidFill>
                  <a:srgbClr val="F5FFC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3pPr>
            <a:lvl4pPr marL="1187450" indent="-22860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4pPr>
            <a:lvl5pPr marL="1425575" indent="-22860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>
                <a:solidFill>
                  <a:schemeClr val="tx1"/>
                </a:solidFill>
                <a:latin typeface="+mn-lt"/>
              </a:defRPr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>
                <a:solidFill>
                  <a:schemeClr val="tx1"/>
                </a:solidFill>
                <a:latin typeface="+mn-lt"/>
              </a:defRPr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>
                <a:solidFill>
                  <a:schemeClr val="tx1"/>
                </a:solidFill>
                <a:latin typeface="+mn-lt"/>
              </a:defRPr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95000"/>
              </a:lnSpc>
            </a:pPr>
            <a:r>
              <a:rPr lang="nl-NL" sz="2400" dirty="0">
                <a:solidFill>
                  <a:srgbClr val="FBEEDC"/>
                </a:solidFill>
              </a:rPr>
              <a:t>function </a:t>
            </a:r>
            <a:r>
              <a:rPr lang="nl-NL" sz="2400" dirty="0">
                <a:solidFill>
                  <a:schemeClr val="tx2">
                    <a:lumMod val="75000"/>
                  </a:schemeClr>
                </a:solidFill>
              </a:rPr>
              <a:t>readCookie</a:t>
            </a:r>
            <a:r>
              <a:rPr lang="nl-NL" sz="2400" dirty="0">
                <a:solidFill>
                  <a:srgbClr val="FBEEDC"/>
                </a:solidFill>
              </a:rPr>
              <a:t>(name) {</a:t>
            </a:r>
          </a:p>
          <a:p>
            <a:pPr>
              <a:lnSpc>
                <a:spcPct val="95000"/>
              </a:lnSpc>
            </a:pPr>
            <a:r>
              <a:rPr lang="nl-NL" sz="2400" dirty="0">
                <a:solidFill>
                  <a:srgbClr val="FBEEDC"/>
                </a:solidFill>
              </a:rPr>
              <a:t>  </a:t>
            </a:r>
            <a:r>
              <a:rPr lang="nl-NL" sz="2400" dirty="0" smtClean="0">
                <a:solidFill>
                  <a:srgbClr val="FBEEDC"/>
                </a:solidFill>
              </a:rPr>
              <a:t>var </a:t>
            </a:r>
            <a:r>
              <a:rPr lang="nl-NL" sz="2400" dirty="0">
                <a:solidFill>
                  <a:srgbClr val="FBEEDC"/>
                </a:solidFill>
              </a:rPr>
              <a:t>nameEQ = name + </a:t>
            </a:r>
            <a:r>
              <a:rPr lang="nl-NL" sz="2400" dirty="0" smtClean="0">
                <a:solidFill>
                  <a:srgbClr val="FBEEDC"/>
                </a:solidFill>
              </a:rPr>
              <a:t>'=';</a:t>
            </a:r>
            <a:endParaRPr lang="nl-NL" sz="2400" dirty="0">
              <a:solidFill>
                <a:srgbClr val="FBEEDC"/>
              </a:solidFill>
            </a:endParaRPr>
          </a:p>
          <a:p>
            <a:pPr>
              <a:lnSpc>
                <a:spcPct val="95000"/>
              </a:lnSpc>
            </a:pPr>
            <a:r>
              <a:rPr lang="nl-NL" sz="2400" dirty="0" smtClean="0">
                <a:solidFill>
                  <a:srgbClr val="FBEEDC"/>
                </a:solidFill>
              </a:rPr>
              <a:t>  </a:t>
            </a:r>
            <a:r>
              <a:rPr lang="nl-NL" sz="2400" dirty="0">
                <a:solidFill>
                  <a:srgbClr val="FBEEDC"/>
                </a:solidFill>
              </a:rPr>
              <a:t>var </a:t>
            </a:r>
            <a:r>
              <a:rPr lang="nl-NL" sz="2400" dirty="0" smtClean="0">
                <a:solidFill>
                  <a:srgbClr val="FBEEDC"/>
                </a:solidFill>
              </a:rPr>
              <a:t>allCookies = </a:t>
            </a:r>
            <a:r>
              <a:rPr lang="nl-NL" sz="2400" dirty="0">
                <a:solidFill>
                  <a:srgbClr val="FBEEDC"/>
                </a:solidFill>
              </a:rPr>
              <a:t>document.cookie.split(';');</a:t>
            </a:r>
          </a:p>
          <a:p>
            <a:pPr>
              <a:lnSpc>
                <a:spcPct val="95000"/>
              </a:lnSpc>
            </a:pPr>
            <a:r>
              <a:rPr lang="nl-NL" sz="2400" dirty="0" smtClean="0">
                <a:solidFill>
                  <a:srgbClr val="FBEEDC"/>
                </a:solidFill>
              </a:rPr>
              <a:t>  </a:t>
            </a:r>
            <a:r>
              <a:rPr lang="nl-NL" sz="2400" dirty="0">
                <a:solidFill>
                  <a:srgbClr val="FBEEDC"/>
                </a:solidFill>
              </a:rPr>
              <a:t>for(var </a:t>
            </a:r>
            <a:r>
              <a:rPr lang="nl-NL" sz="2400" dirty="0" smtClean="0">
                <a:solidFill>
                  <a:srgbClr val="FBEEDC"/>
                </a:solidFill>
              </a:rPr>
              <a:t>i = 0; i </a:t>
            </a:r>
            <a:r>
              <a:rPr lang="nl-NL" sz="2400" dirty="0">
                <a:solidFill>
                  <a:srgbClr val="FBEEDC"/>
                </a:solidFill>
              </a:rPr>
              <a:t>&lt; allCookies</a:t>
            </a:r>
            <a:r>
              <a:rPr lang="nl-NL" sz="2400" dirty="0" smtClean="0">
                <a:solidFill>
                  <a:srgbClr val="FBEEDC"/>
                </a:solidFill>
              </a:rPr>
              <a:t>.length; i += 1) </a:t>
            </a:r>
            <a:r>
              <a:rPr lang="nl-NL" sz="2400" dirty="0">
                <a:solidFill>
                  <a:srgbClr val="FBEEDC"/>
                </a:solidFill>
              </a:rPr>
              <a:t>{</a:t>
            </a:r>
          </a:p>
          <a:p>
            <a:pPr>
              <a:lnSpc>
                <a:spcPct val="95000"/>
              </a:lnSpc>
            </a:pPr>
            <a:r>
              <a:rPr lang="nl-NL" sz="2400" dirty="0" smtClean="0">
                <a:solidFill>
                  <a:srgbClr val="FBEEDC"/>
                </a:solidFill>
              </a:rPr>
              <a:t>    var </a:t>
            </a:r>
            <a:r>
              <a:rPr lang="nl-NL" sz="2400" dirty="0">
                <a:solidFill>
                  <a:srgbClr val="FBEEDC"/>
                </a:solidFill>
              </a:rPr>
              <a:t>cookie</a:t>
            </a:r>
            <a:r>
              <a:rPr lang="nl-NL" sz="2400" dirty="0" smtClean="0">
                <a:solidFill>
                  <a:srgbClr val="FBEEDC"/>
                </a:solidFill>
              </a:rPr>
              <a:t> </a:t>
            </a:r>
            <a:r>
              <a:rPr lang="nl-NL" sz="2400" dirty="0">
                <a:solidFill>
                  <a:srgbClr val="FBEEDC"/>
                </a:solidFill>
              </a:rPr>
              <a:t>= allCookies</a:t>
            </a:r>
            <a:r>
              <a:rPr lang="nl-NL" sz="2400" dirty="0" smtClean="0">
                <a:solidFill>
                  <a:srgbClr val="FBEEDC"/>
                </a:solidFill>
              </a:rPr>
              <a:t>[i</a:t>
            </a:r>
            <a:r>
              <a:rPr lang="nl-NL" sz="2400" dirty="0">
                <a:solidFill>
                  <a:srgbClr val="FBEEDC"/>
                </a:solidFill>
              </a:rPr>
              <a:t>];</a:t>
            </a:r>
          </a:p>
          <a:p>
            <a:pPr>
              <a:lnSpc>
                <a:spcPct val="95000"/>
              </a:lnSpc>
              <a:spcBef>
                <a:spcPts val="1200"/>
              </a:spcBef>
            </a:pPr>
            <a:r>
              <a:rPr lang="nl-NL" sz="2400" dirty="0" smtClean="0">
                <a:solidFill>
                  <a:srgbClr val="FBEEDC"/>
                </a:solidFill>
              </a:rPr>
              <a:t>    while (</a:t>
            </a:r>
            <a:r>
              <a:rPr lang="nl-NL" sz="2400" dirty="0">
                <a:solidFill>
                  <a:srgbClr val="FBEEDC"/>
                </a:solidFill>
              </a:rPr>
              <a:t>cookie</a:t>
            </a:r>
            <a:r>
              <a:rPr lang="nl-NL" sz="2400" dirty="0" smtClean="0">
                <a:solidFill>
                  <a:srgbClr val="FBEEDC"/>
                </a:solidFill>
              </a:rPr>
              <a:t>.charAt(0) == ' </a:t>
            </a:r>
            <a:r>
              <a:rPr lang="nl-NL" sz="2400" dirty="0">
                <a:solidFill>
                  <a:srgbClr val="FBEEDC"/>
                </a:solidFill>
              </a:rPr>
              <a:t>') </a:t>
            </a:r>
            <a:r>
              <a:rPr lang="nl-NL" sz="2400" dirty="0" smtClean="0">
                <a:solidFill>
                  <a:srgbClr val="FBEEDC"/>
                </a:solidFill>
              </a:rPr>
              <a:t>{</a:t>
            </a:r>
          </a:p>
          <a:p>
            <a:pPr>
              <a:lnSpc>
                <a:spcPct val="95000"/>
              </a:lnSpc>
            </a:pPr>
            <a:r>
              <a:rPr lang="nl-NL" sz="2400" dirty="0">
                <a:solidFill>
                  <a:srgbClr val="FBEEDC"/>
                </a:solidFill>
              </a:rPr>
              <a:t> </a:t>
            </a:r>
            <a:r>
              <a:rPr lang="nl-NL" sz="2400" dirty="0" smtClean="0">
                <a:solidFill>
                  <a:srgbClr val="FBEEDC"/>
                </a:solidFill>
              </a:rPr>
              <a:t>     cookie </a:t>
            </a:r>
            <a:r>
              <a:rPr lang="nl-NL" sz="2400" dirty="0">
                <a:solidFill>
                  <a:srgbClr val="FBEEDC"/>
                </a:solidFill>
              </a:rPr>
              <a:t>= cookie</a:t>
            </a:r>
            <a:r>
              <a:rPr lang="nl-NL" sz="2400" dirty="0" smtClean="0">
                <a:solidFill>
                  <a:srgbClr val="FBEEDC"/>
                </a:solidFill>
              </a:rPr>
              <a:t>.substring(1,</a:t>
            </a:r>
            <a:r>
              <a:rPr lang="nl-NL" sz="2400" dirty="0">
                <a:solidFill>
                  <a:srgbClr val="FBEEDC"/>
                </a:solidFill>
              </a:rPr>
              <a:t> cookie</a:t>
            </a:r>
            <a:r>
              <a:rPr lang="nl-NL" sz="2400" dirty="0" smtClean="0">
                <a:solidFill>
                  <a:srgbClr val="FBEEDC"/>
                </a:solidFill>
              </a:rPr>
              <a:t>.length);</a:t>
            </a:r>
          </a:p>
          <a:p>
            <a:pPr>
              <a:lnSpc>
                <a:spcPct val="95000"/>
              </a:lnSpc>
            </a:pPr>
            <a:r>
              <a:rPr lang="nl-NL" sz="2400" dirty="0">
                <a:solidFill>
                  <a:srgbClr val="FBEEDC"/>
                </a:solidFill>
              </a:rPr>
              <a:t> </a:t>
            </a:r>
            <a:r>
              <a:rPr lang="nl-NL" sz="2400" dirty="0" smtClean="0">
                <a:solidFill>
                  <a:srgbClr val="FBEEDC"/>
                </a:solidFill>
              </a:rPr>
              <a:t>   }</a:t>
            </a:r>
            <a:endParaRPr lang="nl-NL" sz="2400" dirty="0">
              <a:solidFill>
                <a:srgbClr val="FBEEDC"/>
              </a:solidFill>
            </a:endParaRPr>
          </a:p>
          <a:p>
            <a:pPr>
              <a:lnSpc>
                <a:spcPct val="95000"/>
              </a:lnSpc>
              <a:spcBef>
                <a:spcPts val="1200"/>
              </a:spcBef>
            </a:pPr>
            <a:r>
              <a:rPr lang="nl-NL" sz="2400" dirty="0" smtClean="0">
                <a:solidFill>
                  <a:srgbClr val="FBEEDC"/>
                </a:solidFill>
              </a:rPr>
              <a:t>    if (</a:t>
            </a:r>
            <a:r>
              <a:rPr lang="nl-NL" sz="2400" dirty="0">
                <a:solidFill>
                  <a:srgbClr val="FBEEDC"/>
                </a:solidFill>
              </a:rPr>
              <a:t>cookie</a:t>
            </a:r>
            <a:r>
              <a:rPr lang="nl-NL" sz="2400" dirty="0" smtClean="0">
                <a:solidFill>
                  <a:srgbClr val="FBEEDC"/>
                </a:solidFill>
              </a:rPr>
              <a:t>.indexOf(nameEQ</a:t>
            </a:r>
            <a:r>
              <a:rPr lang="nl-NL" sz="2400" dirty="0">
                <a:solidFill>
                  <a:srgbClr val="FBEEDC"/>
                </a:solidFill>
              </a:rPr>
              <a:t>) == 0</a:t>
            </a:r>
            <a:r>
              <a:rPr lang="nl-NL" sz="2400" dirty="0" smtClean="0">
                <a:solidFill>
                  <a:srgbClr val="FBEEDC"/>
                </a:solidFill>
              </a:rPr>
              <a:t>) {</a:t>
            </a:r>
          </a:p>
          <a:p>
            <a:pPr>
              <a:lnSpc>
                <a:spcPct val="95000"/>
              </a:lnSpc>
            </a:pPr>
            <a:r>
              <a:rPr lang="nl-NL" sz="2400" dirty="0" smtClean="0">
                <a:solidFill>
                  <a:srgbClr val="FBEEDC"/>
                </a:solidFill>
              </a:rPr>
              <a:t>      return </a:t>
            </a:r>
            <a:r>
              <a:rPr lang="nl-NL" sz="2400" dirty="0">
                <a:solidFill>
                  <a:srgbClr val="FBEEDC"/>
                </a:solidFill>
              </a:rPr>
              <a:t>cookie.substring(nameEQ.length, cookie.length);</a:t>
            </a:r>
          </a:p>
          <a:p>
            <a:pPr>
              <a:lnSpc>
                <a:spcPct val="95000"/>
              </a:lnSpc>
            </a:pPr>
            <a:r>
              <a:rPr lang="nl-NL" sz="2400" dirty="0" smtClean="0">
                <a:solidFill>
                  <a:srgbClr val="FBEEDC"/>
                </a:solidFill>
              </a:rPr>
              <a:t>    } </a:t>
            </a:r>
          </a:p>
          <a:p>
            <a:pPr>
              <a:lnSpc>
                <a:spcPct val="95000"/>
              </a:lnSpc>
            </a:pPr>
            <a:r>
              <a:rPr lang="nl-NL" sz="2400" dirty="0">
                <a:solidFill>
                  <a:srgbClr val="FBEEDC"/>
                </a:solidFill>
              </a:rPr>
              <a:t> </a:t>
            </a:r>
            <a:r>
              <a:rPr lang="nl-NL" sz="2400" dirty="0" smtClean="0">
                <a:solidFill>
                  <a:srgbClr val="FBEEDC"/>
                </a:solidFill>
              </a:rPr>
              <a:t> }</a:t>
            </a:r>
            <a:endParaRPr lang="nl-NL" sz="2400" dirty="0">
              <a:solidFill>
                <a:srgbClr val="FBEEDC"/>
              </a:solidFill>
            </a:endParaRPr>
          </a:p>
          <a:p>
            <a:pPr>
              <a:lnSpc>
                <a:spcPct val="95000"/>
              </a:lnSpc>
            </a:pPr>
            <a:r>
              <a:rPr lang="nl-NL" sz="2400" dirty="0">
                <a:solidFill>
                  <a:srgbClr val="FBEEDC"/>
                </a:solidFill>
              </a:rPr>
              <a:t>  </a:t>
            </a:r>
            <a:r>
              <a:rPr lang="nl-NL" sz="2400" dirty="0" smtClean="0">
                <a:solidFill>
                  <a:srgbClr val="FBEEDC"/>
                </a:solidFill>
              </a:rPr>
              <a:t>return </a:t>
            </a:r>
            <a:r>
              <a:rPr lang="nl-NL" sz="2400" dirty="0">
                <a:solidFill>
                  <a:srgbClr val="FBEEDC"/>
                </a:solidFill>
              </a:rPr>
              <a:t>null;</a:t>
            </a:r>
          </a:p>
          <a:p>
            <a:pPr>
              <a:lnSpc>
                <a:spcPct val="95000"/>
              </a:lnSpc>
            </a:pPr>
            <a:r>
              <a:rPr lang="nl-NL" sz="2400" dirty="0" smtClean="0">
                <a:solidFill>
                  <a:srgbClr val="FBEEDC"/>
                </a:solidFill>
              </a:rPr>
              <a:t>}</a:t>
            </a:r>
            <a:endParaRPr lang="nl-NL" sz="2400" dirty="0">
              <a:solidFill>
                <a:srgbClr val="FBEEDC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6573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You can delete a cookie by</a:t>
            </a:r>
          </a:p>
          <a:p>
            <a:pPr lvl="1"/>
            <a:r>
              <a:rPr lang="en-GB" dirty="0" smtClean="0"/>
              <a:t>Adding a new empty cookie with the same name and expire date</a:t>
            </a:r>
            <a:endParaRPr lang="en-GB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Deleting Cookies</a:t>
            </a:r>
            <a:endParaRPr lang="en-GB" dirty="0"/>
          </a:p>
        </p:txBody>
      </p:sp>
      <p:sp>
        <p:nvSpPr>
          <p:cNvPr id="5" name="Text Placeholder 4"/>
          <p:cNvSpPr txBox="1">
            <a:spLocks/>
          </p:cNvSpPr>
          <p:nvPr/>
        </p:nvSpPr>
        <p:spPr>
          <a:xfrm>
            <a:off x="757236" y="2837535"/>
            <a:ext cx="10671176" cy="193899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0" indent="0" eaLnBrk="0" hangingPunct="0">
              <a:lnSpc>
                <a:spcPts val="38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tabLst>
                <a:tab pos="282575" algn="l"/>
              </a:tabLst>
              <a:defRPr sz="2000" b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2pPr>
            <a:lvl3pPr marL="922338" indent="-27305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buFont typeface="Wingdings 2" pitchFamily="18" charset="2"/>
              <a:buChar char=""/>
              <a:defRPr sz="2800" b="1">
                <a:solidFill>
                  <a:srgbClr val="F5FFC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3pPr>
            <a:lvl4pPr marL="1187450" indent="-22860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4pPr>
            <a:lvl5pPr marL="1425575" indent="-22860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>
                <a:solidFill>
                  <a:schemeClr val="tx1"/>
                </a:solidFill>
                <a:latin typeface="+mn-lt"/>
              </a:defRPr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>
                <a:solidFill>
                  <a:schemeClr val="tx1"/>
                </a:solidFill>
                <a:latin typeface="+mn-lt"/>
              </a:defRPr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>
                <a:solidFill>
                  <a:schemeClr val="tx1"/>
                </a:solidFill>
                <a:latin typeface="+mn-lt"/>
              </a:defRPr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100000"/>
              </a:lnSpc>
            </a:pPr>
            <a:r>
              <a:rPr lang="nl-NL" sz="2400" dirty="0" smtClean="0">
                <a:solidFill>
                  <a:srgbClr val="FBEEDC"/>
                </a:solidFill>
              </a:rPr>
              <a:t>function </a:t>
            </a:r>
            <a:r>
              <a:rPr lang="nl-NL" sz="2400" dirty="0" smtClean="0">
                <a:solidFill>
                  <a:schemeClr val="tx2">
                    <a:lumMod val="75000"/>
                  </a:schemeClr>
                </a:solidFill>
              </a:rPr>
              <a:t>deleteCookie</a:t>
            </a:r>
            <a:r>
              <a:rPr lang="nl-NL" sz="2400" dirty="0" smtClean="0">
                <a:solidFill>
                  <a:srgbClr val="FBEEDC"/>
                </a:solidFill>
              </a:rPr>
              <a:t>(name) {</a:t>
            </a:r>
          </a:p>
          <a:p>
            <a:pPr>
              <a:lnSpc>
                <a:spcPct val="100000"/>
              </a:lnSpc>
            </a:pPr>
            <a:r>
              <a:rPr lang="nl-NL" sz="2400" dirty="0" smtClean="0">
                <a:solidFill>
                  <a:srgbClr val="FBEEDC"/>
                </a:solidFill>
              </a:rPr>
              <a:t>  if(getCookie(name)) {</a:t>
            </a:r>
          </a:p>
          <a:p>
            <a:pPr>
              <a:lnSpc>
                <a:spcPct val="100000"/>
              </a:lnSpc>
            </a:pPr>
            <a:r>
              <a:rPr lang="nl-NL" sz="2400" dirty="0" smtClean="0">
                <a:solidFill>
                  <a:srgbClr val="FBEEDC"/>
                </a:solidFill>
              </a:rPr>
              <a:t>    createCookie(name, '', -1);</a:t>
            </a:r>
            <a:endParaRPr lang="nl-NL" sz="2400" dirty="0">
              <a:solidFill>
                <a:srgbClr val="FBEEDC"/>
              </a:solidFill>
            </a:endParaRPr>
          </a:p>
          <a:p>
            <a:pPr>
              <a:lnSpc>
                <a:spcPct val="100000"/>
              </a:lnSpc>
            </a:pPr>
            <a:r>
              <a:rPr lang="nl-NL" sz="2400" dirty="0" smtClean="0">
                <a:solidFill>
                  <a:srgbClr val="FBEEDC"/>
                </a:solidFill>
              </a:rPr>
              <a:t>  }</a:t>
            </a:r>
            <a:endParaRPr lang="nl-NL" sz="2400" dirty="0">
              <a:solidFill>
                <a:srgbClr val="FBEEDC"/>
              </a:solidFill>
            </a:endParaRPr>
          </a:p>
          <a:p>
            <a:pPr>
              <a:lnSpc>
                <a:spcPct val="100000"/>
              </a:lnSpc>
            </a:pPr>
            <a:r>
              <a:rPr lang="nl-NL" sz="2400" dirty="0" smtClean="0">
                <a:solidFill>
                  <a:srgbClr val="FBEEDC"/>
                </a:solidFill>
              </a:rPr>
              <a:t>}</a:t>
            </a:r>
            <a:endParaRPr lang="nl-NL" sz="2400" dirty="0">
              <a:solidFill>
                <a:srgbClr val="FBEED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4197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642340" y="4953000"/>
            <a:ext cx="8938472" cy="820600"/>
          </a:xfrm>
        </p:spPr>
        <p:txBody>
          <a:bodyPr/>
          <a:lstStyle/>
          <a:p>
            <a:r>
              <a:rPr lang="en-US" dirty="0" smtClean="0"/>
              <a:t>Cookies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idx="1"/>
          </p:nvPr>
        </p:nvSpPr>
        <p:spPr>
          <a:xfrm>
            <a:off x="2642340" y="5754968"/>
            <a:ext cx="8938472" cy="688256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2050" name="Picture 2" descr="http://upload.wikimedia.org/wikipedia/ru/b/be/Cookie_Monster_Pointing_Right_Backa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27012" y="2628899"/>
            <a:ext cx="4352925" cy="4229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ttp://upload.wikimedia.org/wikipedia/commons/b/b4/Choco_chip_cooki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7981" y="1846554"/>
            <a:ext cx="2790826" cy="19443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upload.wikimedia.org/wikipedia/commons/7/70/Cookie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7412" y="705786"/>
            <a:ext cx="1444182" cy="1438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://upload.wikimedia.org/wikipedia/commons/f/fe/Choco_chip_cookie_half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730450">
            <a:off x="4506157" y="2666965"/>
            <a:ext cx="2724502" cy="1895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4050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 Storages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Cookies, Local and Session</a:t>
            </a:r>
            <a:endParaRPr lang="en-US" dirty="0"/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843990">
            <a:off x="8604973" y="1896764"/>
            <a:ext cx="1617016" cy="1975468"/>
          </a:xfrm>
          <a:prstGeom prst="rect">
            <a:avLst/>
          </a:prstGeom>
          <a:noFill/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  <a:outerShdw dist="35921" dir="2700000" algn="ctr" rotWithShape="0">
              <a:schemeClr val="bg2"/>
            </a:outerShdw>
            <a:softEdge rad="127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79150" y="1066800"/>
            <a:ext cx="3232416" cy="3429590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4">
                <a:satMod val="175000"/>
                <a:alpha val="40000"/>
              </a:schemeClr>
            </a:glow>
            <a:outerShdw dist="35921" dir="2700000" algn="ctr" rotWithShape="0">
              <a:schemeClr val="bg2"/>
            </a:outerShdw>
            <a:softEdge rad="127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0" name="Picture 2" descr="http://upload.wikimedia.org/wikipedia/commons/d/de/HTML5_oval_logo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2412" y="1729876"/>
            <a:ext cx="2368344" cy="2103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585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Methods and protocols used for storing data in a Web browser</a:t>
            </a:r>
          </a:p>
          <a:p>
            <a:r>
              <a:rPr lang="en-GB" dirty="0"/>
              <a:t>Web </a:t>
            </a:r>
            <a:r>
              <a:rPr lang="en-GB" dirty="0" smtClean="0"/>
              <a:t>storages are improved cookies</a:t>
            </a:r>
          </a:p>
          <a:p>
            <a:r>
              <a:rPr lang="en-GB" dirty="0" smtClean="0"/>
              <a:t>Provide a set of </a:t>
            </a:r>
            <a:r>
              <a:rPr lang="en-GB" dirty="0" smtClean="0">
                <a:solidFill>
                  <a:schemeClr val="tx2">
                    <a:lumMod val="75000"/>
                  </a:schemeClr>
                </a:solidFill>
              </a:rPr>
              <a:t>key-value pairs</a:t>
            </a:r>
          </a:p>
          <a:p>
            <a:r>
              <a:rPr lang="en-GB" dirty="0" smtClean="0"/>
              <a:t>Limited to </a:t>
            </a:r>
            <a:r>
              <a:rPr lang="en-GB" dirty="0" smtClean="0">
                <a:solidFill>
                  <a:schemeClr val="tx2">
                    <a:lumMod val="75000"/>
                  </a:schemeClr>
                </a:solidFill>
              </a:rPr>
              <a:t>5MB capacity</a:t>
            </a:r>
            <a:r>
              <a:rPr lang="en-GB" dirty="0" smtClean="0"/>
              <a:t> in most browsers</a:t>
            </a:r>
          </a:p>
          <a:p>
            <a:r>
              <a:rPr lang="en-GB" dirty="0" smtClean="0">
                <a:solidFill>
                  <a:schemeClr val="tx2">
                    <a:lumMod val="75000"/>
                  </a:schemeClr>
                </a:solidFill>
              </a:rPr>
              <a:t>Not </a:t>
            </a:r>
            <a:r>
              <a:rPr lang="en-GB" dirty="0">
                <a:solidFill>
                  <a:schemeClr val="tx2">
                    <a:lumMod val="75000"/>
                  </a:schemeClr>
                </a:solidFill>
              </a:rPr>
              <a:t>automatically </a:t>
            </a:r>
            <a:r>
              <a:rPr lang="en-GB" dirty="0" smtClean="0">
                <a:solidFill>
                  <a:schemeClr val="tx2">
                    <a:lumMod val="75000"/>
                  </a:schemeClr>
                </a:solidFill>
              </a:rPr>
              <a:t>sent </a:t>
            </a:r>
            <a:r>
              <a:rPr lang="en-GB" dirty="0" smtClean="0"/>
              <a:t>to </a:t>
            </a:r>
            <a:r>
              <a:rPr lang="en-GB" dirty="0"/>
              <a:t>the server </a:t>
            </a:r>
            <a:r>
              <a:rPr lang="en-GB" dirty="0" smtClean="0"/>
              <a:t>at each HTTP request</a:t>
            </a:r>
          </a:p>
          <a:p>
            <a:pPr lvl="1"/>
            <a:r>
              <a:rPr lang="en-GB" dirty="0" smtClean="0"/>
              <a:t>Web servers can't directly write to the Web storage</a:t>
            </a:r>
          </a:p>
          <a:p>
            <a:r>
              <a:rPr lang="en-GB" dirty="0" smtClean="0"/>
              <a:t>Supported down to IE8 (needs shims for IE7)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 is Web Storage?</a:t>
            </a:r>
            <a:endParaRPr lang="en-GB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0762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Web </a:t>
            </a:r>
            <a:r>
              <a:rPr lang="en-GB" dirty="0" smtClean="0"/>
              <a:t>Storage: How It </a:t>
            </a:r>
            <a:r>
              <a:rPr lang="en-GB" smtClean="0"/>
              <a:t>Works?</a:t>
            </a:r>
            <a:endParaRPr lang="en-GB" dirty="0"/>
          </a:p>
        </p:txBody>
      </p:sp>
      <p:pic>
        <p:nvPicPr>
          <p:cNvPr id="1026" name="Picture 2" descr="http://www.imid.adalet.gov.tr/baskanligimiz/subeler/subeler/kurum_arsivi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8327" y="2323799"/>
            <a:ext cx="2620085" cy="2620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pngimg.com/upload/laptop_PNG5922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875" y="2422458"/>
            <a:ext cx="3149600" cy="24227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ight Arrow 9"/>
          <p:cNvSpPr/>
          <p:nvPr/>
        </p:nvSpPr>
        <p:spPr>
          <a:xfrm>
            <a:off x="4134941" y="2741217"/>
            <a:ext cx="4267200" cy="304800"/>
          </a:xfrm>
          <a:prstGeom prst="rightArrow">
            <a:avLst>
              <a:gd name="adj1" fmla="val 35365"/>
              <a:gd name="adj2" fmla="val 975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/>
          </a:p>
        </p:txBody>
      </p:sp>
      <p:sp>
        <p:nvSpPr>
          <p:cNvPr id="11" name="TextBox 10"/>
          <p:cNvSpPr txBox="1"/>
          <p:nvPr/>
        </p:nvSpPr>
        <p:spPr>
          <a:xfrm>
            <a:off x="4650990" y="2399517"/>
            <a:ext cx="210739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 smtClean="0"/>
              <a:t>1. HTTP Request</a:t>
            </a:r>
            <a:endParaRPr lang="en-GB" sz="2200" dirty="0"/>
          </a:p>
        </p:txBody>
      </p:sp>
      <p:sp>
        <p:nvSpPr>
          <p:cNvPr id="15" name="Right Arrow 14"/>
          <p:cNvSpPr/>
          <p:nvPr/>
        </p:nvSpPr>
        <p:spPr>
          <a:xfrm rot="10800000">
            <a:off x="4134941" y="3474370"/>
            <a:ext cx="4267200" cy="304800"/>
          </a:xfrm>
          <a:prstGeom prst="rightArrow">
            <a:avLst>
              <a:gd name="adj1" fmla="val 35365"/>
              <a:gd name="adj2" fmla="val 975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/>
          </a:p>
        </p:txBody>
      </p:sp>
      <p:sp>
        <p:nvSpPr>
          <p:cNvPr id="13" name="TextBox 12"/>
          <p:cNvSpPr txBox="1"/>
          <p:nvPr/>
        </p:nvSpPr>
        <p:spPr>
          <a:xfrm>
            <a:off x="4650990" y="3160126"/>
            <a:ext cx="395358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 smtClean="0"/>
              <a:t>2. HTTP Response</a:t>
            </a:r>
            <a:endParaRPr lang="en-GB" sz="2200" dirty="0"/>
          </a:p>
        </p:txBody>
      </p:sp>
      <p:sp>
        <p:nvSpPr>
          <p:cNvPr id="14" name="TextBox 13"/>
          <p:cNvSpPr txBox="1"/>
          <p:nvPr/>
        </p:nvSpPr>
        <p:spPr>
          <a:xfrm>
            <a:off x="1591780" y="4820144"/>
            <a:ext cx="1780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Web Client</a:t>
            </a:r>
            <a:endParaRPr lang="en-GB" dirty="0"/>
          </a:p>
        </p:txBody>
      </p:sp>
      <p:sp>
        <p:nvSpPr>
          <p:cNvPr id="22" name="TextBox 21"/>
          <p:cNvSpPr txBox="1"/>
          <p:nvPr/>
        </p:nvSpPr>
        <p:spPr>
          <a:xfrm>
            <a:off x="9261943" y="4948535"/>
            <a:ext cx="20335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Web Server</a:t>
            </a:r>
            <a:endParaRPr lang="en-GB" dirty="0"/>
          </a:p>
        </p:txBody>
      </p:sp>
      <p:sp>
        <p:nvSpPr>
          <p:cNvPr id="3" name="U-Turn Arrow 2"/>
          <p:cNvSpPr/>
          <p:nvPr/>
        </p:nvSpPr>
        <p:spPr>
          <a:xfrm rot="5400000">
            <a:off x="4092531" y="4247130"/>
            <a:ext cx="477995" cy="398780"/>
          </a:xfrm>
          <a:prstGeom prst="uturnArrow">
            <a:avLst>
              <a:gd name="adj1" fmla="val 25000"/>
              <a:gd name="adj2" fmla="val 25000"/>
              <a:gd name="adj3" fmla="val 32317"/>
              <a:gd name="adj4" fmla="val 43750"/>
              <a:gd name="adj5" fmla="val 10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>
              <a:solidFill>
                <a:schemeClr val="tx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650989" y="4217796"/>
            <a:ext cx="395358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 smtClean="0"/>
              <a:t>3. Set data to Web storage via JS</a:t>
            </a:r>
            <a:endParaRPr lang="en-GB" sz="2200" dirty="0"/>
          </a:p>
        </p:txBody>
      </p:sp>
    </p:spTree>
    <p:extLst>
      <p:ext uri="{BB962C8B-B14F-4D97-AF65-F5344CB8AC3E}">
        <p14:creationId xmlns:p14="http://schemas.microsoft.com/office/powerpoint/2010/main" val="2626527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/>
      <p:bldP spid="15" grpId="0" animBg="1"/>
      <p:bldP spid="13" grpId="0"/>
      <p:bldP spid="3" grpId="0" animBg="1"/>
      <p:bldP spid="2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00000"/>
              </a:lnSpc>
            </a:pPr>
            <a:r>
              <a:rPr lang="en-US" dirty="0" smtClean="0"/>
              <a:t>Web Storages are store data in a user's Web browser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Save a user</a:t>
            </a:r>
            <a:r>
              <a:rPr lang="bg-BG" dirty="0" smtClean="0"/>
              <a:t>'</a:t>
            </a:r>
            <a:r>
              <a:rPr lang="en-GB" dirty="0" smtClean="0"/>
              <a:t>s</a:t>
            </a:r>
            <a:r>
              <a:rPr lang="en-US" dirty="0" smtClean="0"/>
              <a:t> settings, so next time the user opens the application, they can be loaded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Two common types of Web Storages</a:t>
            </a:r>
          </a:p>
          <a:p>
            <a:pPr lvl="1">
              <a:lnSpc>
                <a:spcPct val="100000"/>
              </a:lnSpc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cs typeface="Consolas" panose="020B0609020204030204" pitchFamily="49" charset="0"/>
              </a:rPr>
              <a:t>Local Storage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Accessible only from a </a:t>
            </a:r>
            <a:r>
              <a:rPr lang="en-US" dirty="0"/>
              <a:t>single </a:t>
            </a:r>
            <a:r>
              <a:rPr lang="en-US" dirty="0" smtClean="0"/>
              <a:t>document</a:t>
            </a:r>
          </a:p>
          <a:p>
            <a:pPr lvl="1">
              <a:lnSpc>
                <a:spcPct val="100000"/>
              </a:lnSpc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cs typeface="Consolas" panose="020B0609020204030204" pitchFamily="49" charset="0"/>
              </a:rPr>
              <a:t>Session Storage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Accessible only while the </a:t>
            </a:r>
            <a:r>
              <a:rPr lang="en-US" dirty="0"/>
              <a:t>document </a:t>
            </a:r>
            <a:r>
              <a:rPr lang="en-US" dirty="0" smtClean="0"/>
              <a:t>is open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Difference between local and session storage: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lifetime</a:t>
            </a:r>
            <a:r>
              <a:rPr lang="en-US" dirty="0" smtClean="0"/>
              <a:t> and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scope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Web storages are part of the HTML5 specification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 Storages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9487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935884" y="4953000"/>
            <a:ext cx="10263928" cy="820600"/>
          </a:xfrm>
        </p:spPr>
        <p:txBody>
          <a:bodyPr/>
          <a:lstStyle/>
          <a:p>
            <a:r>
              <a:rPr lang="en-US" dirty="0" smtClean="0"/>
              <a:t>Local Storage</a:t>
            </a:r>
            <a:endParaRPr lang="en-US" dirty="0"/>
          </a:p>
        </p:txBody>
      </p:sp>
      <p:pic>
        <p:nvPicPr>
          <p:cNvPr id="3078" name="Picture 6" descr="http://upload.wikimedia.org/wikipedia/commons/9/98/Cern_datacenter.jp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10800000" flipH="1" flipV="1">
            <a:off x="3831484" y="1590184"/>
            <a:ext cx="4472728" cy="2981816"/>
          </a:xfrm>
          <a:prstGeom prst="roundRect">
            <a:avLst>
              <a:gd name="adj" fmla="val 2329"/>
            </a:avLst>
          </a:prstGeom>
          <a:noFill/>
          <a:ln w="19050">
            <a:solidFill>
              <a:schemeClr val="accent6">
                <a:lumMod val="20000"/>
                <a:lumOff val="8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935884" y="5754968"/>
            <a:ext cx="10263928" cy="688256"/>
          </a:xfrm>
        </p:spPr>
        <p:txBody>
          <a:bodyPr/>
          <a:lstStyle/>
          <a:p>
            <a:r>
              <a:rPr lang="en-GB" dirty="0" smtClean="0"/>
              <a:t>Storing Local Data in the Web Browser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82274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 smtClean="0"/>
              <a:t>Accessible through</a:t>
            </a:r>
          </a:p>
          <a:p>
            <a:pPr lvl="1">
              <a:lnSpc>
                <a:spcPct val="100000"/>
              </a:lnSpc>
            </a:pP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document.localStorage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Similar </a:t>
            </a:r>
            <a:r>
              <a:rPr lang="en-US" dirty="0"/>
              <a:t>to </a:t>
            </a:r>
            <a:r>
              <a:rPr lang="en-US" dirty="0" smtClean="0"/>
              <a:t>cookies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Data stored through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localStorage</a:t>
            </a:r>
            <a:r>
              <a:rPr lang="en-US" dirty="0" smtClean="0"/>
              <a:t> is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permanent</a:t>
            </a:r>
          </a:p>
          <a:p>
            <a:pPr lvl="1">
              <a:lnSpc>
                <a:spcPct val="100000"/>
              </a:lnSpc>
            </a:pPr>
            <a:r>
              <a:rPr lang="en-US" sz="3000" dirty="0"/>
              <a:t>Closing a browser or a tab does not clear </a:t>
            </a:r>
            <a:r>
              <a:rPr lang="en-US" sz="3000" dirty="0" smtClean="0"/>
              <a:t>the local storage data</a:t>
            </a:r>
            <a:endParaRPr lang="en-US" sz="3000" dirty="0"/>
          </a:p>
          <a:p>
            <a:pPr lvl="1">
              <a:lnSpc>
                <a:spcPct val="100000"/>
              </a:lnSpc>
            </a:pPr>
            <a:r>
              <a:rPr lang="en-US" sz="3000" dirty="0"/>
              <a:t>It does not expire and </a:t>
            </a:r>
            <a:r>
              <a:rPr lang="en-US" sz="3000" dirty="0" smtClean="0"/>
              <a:t>remains </a:t>
            </a:r>
            <a:r>
              <a:rPr lang="en-US" sz="3000" dirty="0"/>
              <a:t>stored on the user's </a:t>
            </a:r>
            <a:r>
              <a:rPr lang="en-US" sz="3000" dirty="0" smtClean="0"/>
              <a:t>PC for long</a:t>
            </a:r>
            <a:endParaRPr lang="en-US" sz="3000" dirty="0"/>
          </a:p>
          <a:p>
            <a:r>
              <a:rPr lang="en-US" sz="3200" dirty="0" smtClean="0"/>
              <a:t>Can </a:t>
            </a:r>
            <a:r>
              <a:rPr lang="en-US" sz="3200" dirty="0"/>
              <a:t>store only </a:t>
            </a:r>
            <a:r>
              <a:rPr lang="en-US" sz="3200" dirty="0" smtClean="0"/>
              <a:t>strings</a:t>
            </a:r>
            <a:endParaRPr lang="en-US" sz="3000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ts val="4400"/>
              </a:lnSpc>
            </a:pPr>
            <a:r>
              <a:rPr lang="en-US" dirty="0"/>
              <a:t>Local</a:t>
            </a:r>
            <a:r>
              <a:rPr lang="en-US" sz="4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300" endPos="45500" dir="5400000" sy="-100000" algn="bl" rotWithShape="0"/>
                </a:effectLst>
              </a:rPr>
              <a:t> </a:t>
            </a:r>
            <a:r>
              <a:rPr lang="en-US" dirty="0" smtClean="0"/>
              <a:t>Storage: How It Works?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1403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800" dirty="0" smtClean="0"/>
              <a:t>Cookies: Overview, Structure, Usage</a:t>
            </a:r>
          </a:p>
          <a:p>
            <a:pPr>
              <a:lnSpc>
                <a:spcPct val="100000"/>
              </a:lnSpc>
            </a:pPr>
            <a:r>
              <a:rPr lang="en-US" sz="3800" dirty="0" smtClean="0"/>
              <a:t>Web Storages</a:t>
            </a:r>
          </a:p>
          <a:p>
            <a:pPr lvl="1">
              <a:lnSpc>
                <a:spcPct val="100000"/>
              </a:lnSpc>
            </a:pPr>
            <a:r>
              <a:rPr lang="en-US" sz="3600" dirty="0" smtClean="0"/>
              <a:t>Session</a:t>
            </a:r>
            <a:r>
              <a:rPr lang="bg-BG" sz="3600" dirty="0" smtClean="0"/>
              <a:t> </a:t>
            </a:r>
            <a:r>
              <a:rPr lang="en-US" sz="3600" dirty="0" smtClean="0"/>
              <a:t>Storage</a:t>
            </a:r>
          </a:p>
          <a:p>
            <a:pPr lvl="1">
              <a:lnSpc>
                <a:spcPct val="100000"/>
              </a:lnSpc>
            </a:pPr>
            <a:r>
              <a:rPr lang="en-US" sz="3600" dirty="0" smtClean="0"/>
              <a:t>Local</a:t>
            </a:r>
            <a:r>
              <a:rPr lang="bg-BG" sz="3600" dirty="0" smtClean="0"/>
              <a:t> </a:t>
            </a:r>
            <a:r>
              <a:rPr lang="en-US" sz="3600" dirty="0" smtClean="0"/>
              <a:t>Storage</a:t>
            </a:r>
          </a:p>
          <a:p>
            <a:pPr>
              <a:lnSpc>
                <a:spcPct val="100000"/>
              </a:lnSpc>
            </a:pPr>
            <a:r>
              <a:rPr lang="en-US" sz="3800" dirty="0" smtClean="0"/>
              <a:t>Saving objects in Web Storages</a:t>
            </a:r>
          </a:p>
          <a:p>
            <a:pPr>
              <a:lnSpc>
                <a:spcPct val="100000"/>
              </a:lnSpc>
            </a:pPr>
            <a:r>
              <a:rPr lang="en-US" sz="3800" dirty="0" smtClean="0"/>
              <a:t>Storage Events</a:t>
            </a:r>
          </a:p>
          <a:p>
            <a:pPr>
              <a:lnSpc>
                <a:spcPct val="100000"/>
              </a:lnSpc>
            </a:pPr>
            <a:r>
              <a:rPr lang="en-US" sz="3800" dirty="0" smtClean="0"/>
              <a:t>Cookies vs. Web Storages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of Contents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6" name="Picture 2" descr="http://www.graphicsfuel.com/wp-content/uploads/2012/07/books-icon-512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2497" y="1380306"/>
            <a:ext cx="2362200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http://www.mmmeeja.com/gfx/blog/javascript.jpg"/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456612" y="4038600"/>
            <a:ext cx="2853971" cy="2140477"/>
          </a:xfrm>
          <a:prstGeom prst="roundRect">
            <a:avLst>
              <a:gd name="adj" fmla="val 4285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8591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Local Storage – Example</a:t>
            </a:r>
            <a:endParaRPr lang="en-GB" dirty="0"/>
          </a:p>
        </p:txBody>
      </p:sp>
      <p:sp>
        <p:nvSpPr>
          <p:cNvPr id="16" name="Content Placeholder 1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>
                <a:solidFill>
                  <a:srgbClr val="FBEEDC"/>
                </a:solidFill>
              </a:rPr>
              <a:t>Accessing the local storage</a:t>
            </a:r>
          </a:p>
          <a:p>
            <a:endParaRPr lang="en-GB" dirty="0">
              <a:solidFill>
                <a:srgbClr val="FBEEDC"/>
              </a:solidFill>
            </a:endParaRPr>
          </a:p>
          <a:p>
            <a:endParaRPr lang="en-GB" dirty="0" smtClean="0">
              <a:solidFill>
                <a:srgbClr val="FBEEDC"/>
              </a:solidFill>
            </a:endParaRPr>
          </a:p>
          <a:p>
            <a:endParaRPr lang="en-GB" dirty="0">
              <a:solidFill>
                <a:srgbClr val="FBEEDC"/>
              </a:solidFill>
            </a:endParaRPr>
          </a:p>
          <a:p>
            <a:pPr>
              <a:spcBef>
                <a:spcPts val="1800"/>
              </a:spcBef>
            </a:pPr>
            <a:r>
              <a:rPr lang="en-GB" dirty="0" smtClean="0">
                <a:solidFill>
                  <a:srgbClr val="FBEEDC"/>
                </a:solidFill>
              </a:rPr>
              <a:t>The same as:</a:t>
            </a:r>
            <a:endParaRPr lang="en-GB" dirty="0">
              <a:solidFill>
                <a:srgbClr val="FBEEDC"/>
              </a:solidFill>
            </a:endParaRPr>
          </a:p>
        </p:txBody>
      </p:sp>
      <p:sp>
        <p:nvSpPr>
          <p:cNvPr id="17" name="Text Placeholder 4"/>
          <p:cNvSpPr txBox="1">
            <a:spLocks/>
          </p:cNvSpPr>
          <p:nvPr/>
        </p:nvSpPr>
        <p:spPr>
          <a:xfrm>
            <a:off x="875157" y="1957134"/>
            <a:ext cx="10435334" cy="184665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0" indent="0" eaLnBrk="0" hangingPunct="0">
              <a:lnSpc>
                <a:spcPts val="38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tabLst>
                <a:tab pos="282575" algn="l"/>
              </a:tabLst>
              <a:defRPr sz="2000" b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2pPr>
            <a:lvl3pPr marL="922338" indent="-27305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buFont typeface="Wingdings 2" pitchFamily="18" charset="2"/>
              <a:buChar char=""/>
              <a:defRPr sz="2800" b="1">
                <a:solidFill>
                  <a:srgbClr val="F5FFC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3pPr>
            <a:lvl4pPr marL="1187450" indent="-22860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4pPr>
            <a:lvl5pPr marL="1425575" indent="-22860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>
                <a:solidFill>
                  <a:schemeClr val="tx1"/>
                </a:solidFill>
                <a:latin typeface="+mn-lt"/>
              </a:defRPr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>
                <a:solidFill>
                  <a:schemeClr val="tx1"/>
                </a:solidFill>
                <a:latin typeface="+mn-lt"/>
              </a:defRPr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>
                <a:solidFill>
                  <a:schemeClr val="tx1"/>
                </a:solidFill>
                <a:latin typeface="+mn-lt"/>
              </a:defRPr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95000"/>
              </a:lnSpc>
            </a:pPr>
            <a:r>
              <a:rPr lang="nl-NL" sz="2400" dirty="0" smtClean="0">
                <a:solidFill>
                  <a:srgbClr val="FBEEDC"/>
                </a:solidFill>
              </a:rPr>
              <a:t>// Save data in the local storage</a:t>
            </a:r>
            <a:endParaRPr lang="nl-NL" sz="2400" dirty="0">
              <a:solidFill>
                <a:srgbClr val="FBEEDC"/>
              </a:solidFill>
            </a:endParaRPr>
          </a:p>
          <a:p>
            <a:pPr>
              <a:lnSpc>
                <a:spcPct val="95000"/>
              </a:lnSpc>
            </a:pPr>
            <a:r>
              <a:rPr lang="nl-NL" sz="2400" dirty="0" smtClean="0">
                <a:solidFill>
                  <a:schemeClr val="tx2">
                    <a:lumMod val="75000"/>
                  </a:schemeClr>
                </a:solidFill>
              </a:rPr>
              <a:t>localStorage[key] </a:t>
            </a:r>
            <a:r>
              <a:rPr lang="nl-NL" sz="2400" dirty="0">
                <a:solidFill>
                  <a:srgbClr val="FBEEDC"/>
                </a:solidFill>
              </a:rPr>
              <a:t>= </a:t>
            </a:r>
            <a:r>
              <a:rPr lang="nl-NL" sz="2400" dirty="0" smtClean="0">
                <a:solidFill>
                  <a:srgbClr val="FBEEDC"/>
                </a:solidFill>
              </a:rPr>
              <a:t>data;</a:t>
            </a:r>
            <a:endParaRPr lang="nl-NL" sz="2400" dirty="0">
              <a:solidFill>
                <a:srgbClr val="FBEEDC"/>
              </a:solidFill>
            </a:endParaRPr>
          </a:p>
          <a:p>
            <a:pPr>
              <a:lnSpc>
                <a:spcPct val="95000"/>
              </a:lnSpc>
            </a:pPr>
            <a:endParaRPr lang="nl-NL" sz="2400" dirty="0" smtClean="0">
              <a:solidFill>
                <a:srgbClr val="FBEEDC"/>
              </a:solidFill>
            </a:endParaRPr>
          </a:p>
          <a:p>
            <a:pPr>
              <a:lnSpc>
                <a:spcPct val="95000"/>
              </a:lnSpc>
            </a:pPr>
            <a:r>
              <a:rPr lang="nl-NL" sz="2400" dirty="0" smtClean="0">
                <a:solidFill>
                  <a:srgbClr val="FBEEDC"/>
                </a:solidFill>
              </a:rPr>
              <a:t>// Read data from the local storage</a:t>
            </a:r>
            <a:endParaRPr lang="nl-NL" sz="2400" dirty="0">
              <a:solidFill>
                <a:srgbClr val="FBEEDC"/>
              </a:solidFill>
            </a:endParaRPr>
          </a:p>
          <a:p>
            <a:pPr>
              <a:lnSpc>
                <a:spcPct val="95000"/>
              </a:lnSpc>
            </a:pPr>
            <a:r>
              <a:rPr lang="nl-NL" sz="2400" dirty="0" smtClean="0">
                <a:solidFill>
                  <a:srgbClr val="FBEEDC"/>
                </a:solidFill>
              </a:rPr>
              <a:t>var data = </a:t>
            </a:r>
            <a:r>
              <a:rPr lang="nl-NL" sz="2400" dirty="0" smtClean="0">
                <a:solidFill>
                  <a:schemeClr val="tx2">
                    <a:lumMod val="75000"/>
                  </a:schemeClr>
                </a:solidFill>
              </a:rPr>
              <a:t>localStorage[key]</a:t>
            </a:r>
            <a:r>
              <a:rPr lang="nl-NL" sz="2400" dirty="0" smtClean="0">
                <a:solidFill>
                  <a:srgbClr val="FBEEDC"/>
                </a:solidFill>
              </a:rPr>
              <a:t>;</a:t>
            </a:r>
            <a:endParaRPr lang="nl-NL" sz="2400" dirty="0">
              <a:solidFill>
                <a:srgbClr val="FBEEDC"/>
              </a:solidFill>
            </a:endParaRPr>
          </a:p>
        </p:txBody>
      </p:sp>
      <p:sp>
        <p:nvSpPr>
          <p:cNvPr id="18" name="Text Placeholder 4"/>
          <p:cNvSpPr txBox="1">
            <a:spLocks/>
          </p:cNvSpPr>
          <p:nvPr/>
        </p:nvSpPr>
        <p:spPr>
          <a:xfrm>
            <a:off x="852310" y="4951071"/>
            <a:ext cx="10423702" cy="114492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0" indent="0" eaLnBrk="0" hangingPunct="0">
              <a:lnSpc>
                <a:spcPts val="38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tabLst>
                <a:tab pos="282575" algn="l"/>
              </a:tabLst>
              <a:defRPr sz="2000" b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2pPr>
            <a:lvl3pPr marL="922338" indent="-27305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buFont typeface="Wingdings 2" pitchFamily="18" charset="2"/>
              <a:buChar char=""/>
              <a:defRPr sz="2800" b="1">
                <a:solidFill>
                  <a:srgbClr val="F5FFC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3pPr>
            <a:lvl4pPr marL="1187450" indent="-22860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4pPr>
            <a:lvl5pPr marL="1425575" indent="-22860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>
                <a:solidFill>
                  <a:schemeClr val="tx1"/>
                </a:solidFill>
                <a:latin typeface="+mn-lt"/>
              </a:defRPr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>
                <a:solidFill>
                  <a:schemeClr val="tx1"/>
                </a:solidFill>
                <a:latin typeface="+mn-lt"/>
              </a:defRPr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>
                <a:solidFill>
                  <a:schemeClr val="tx1"/>
                </a:solidFill>
                <a:latin typeface="+mn-lt"/>
              </a:defRPr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95000"/>
              </a:lnSpc>
            </a:pPr>
            <a:r>
              <a:rPr lang="nl-NL" sz="2400" dirty="0" smtClean="0">
                <a:solidFill>
                  <a:srgbClr val="FBEEDC"/>
                </a:solidFill>
              </a:rPr>
              <a:t>localStorage.</a:t>
            </a:r>
            <a:r>
              <a:rPr lang="nl-NL" sz="2400" dirty="0" smtClean="0">
                <a:solidFill>
                  <a:schemeClr val="tx2">
                    <a:lumMod val="75000"/>
                  </a:schemeClr>
                </a:solidFill>
              </a:rPr>
              <a:t>setValue</a:t>
            </a:r>
            <a:r>
              <a:rPr lang="nl-NL" sz="2400" dirty="0" smtClean="0">
                <a:solidFill>
                  <a:srgbClr val="FBEEDC"/>
                </a:solidFill>
              </a:rPr>
              <a:t>(key, data);</a:t>
            </a:r>
            <a:endParaRPr lang="nl-NL" sz="2400" dirty="0">
              <a:solidFill>
                <a:srgbClr val="FBEEDC"/>
              </a:solidFill>
            </a:endParaRPr>
          </a:p>
          <a:p>
            <a:pPr>
              <a:lnSpc>
                <a:spcPct val="95000"/>
              </a:lnSpc>
            </a:pPr>
            <a:endParaRPr lang="nl-NL" sz="2400" dirty="0" smtClean="0">
              <a:solidFill>
                <a:srgbClr val="FBEEDC"/>
              </a:solidFill>
            </a:endParaRPr>
          </a:p>
          <a:p>
            <a:pPr>
              <a:lnSpc>
                <a:spcPct val="95000"/>
              </a:lnSpc>
            </a:pPr>
            <a:r>
              <a:rPr lang="nl-NL" sz="2400" dirty="0" smtClean="0">
                <a:solidFill>
                  <a:srgbClr val="FBEEDC"/>
                </a:solidFill>
              </a:rPr>
              <a:t>var data = localStorage.</a:t>
            </a:r>
            <a:r>
              <a:rPr lang="nl-NL" sz="2400" dirty="0" smtClean="0">
                <a:solidFill>
                  <a:schemeClr val="tx2">
                    <a:lumMod val="75000"/>
                  </a:schemeClr>
                </a:solidFill>
              </a:rPr>
              <a:t>getValue</a:t>
            </a:r>
            <a:r>
              <a:rPr lang="nl-NL" sz="2400" dirty="0" smtClean="0">
                <a:solidFill>
                  <a:srgbClr val="FBEEDC"/>
                </a:solidFill>
              </a:rPr>
              <a:t>(key);</a:t>
            </a:r>
            <a:endParaRPr lang="nl-NL" sz="2400" dirty="0">
              <a:solidFill>
                <a:srgbClr val="FBEEDC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515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Local Storage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3078" name="Picture 6" descr="http://upload.wikimedia.org/wikipedia/commons/9/98/Cern_datacenter.jp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10800000" flipH="1" flipV="1">
            <a:off x="3679084" y="1600201"/>
            <a:ext cx="4472728" cy="2981816"/>
          </a:xfrm>
          <a:prstGeom prst="roundRect">
            <a:avLst>
              <a:gd name="adj" fmla="val 2329"/>
            </a:avLst>
          </a:prstGeom>
          <a:noFill/>
          <a:ln w="19050">
            <a:solidFill>
              <a:schemeClr val="accent6">
                <a:lumMod val="20000"/>
                <a:lumOff val="8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2397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78684" y="4724400"/>
            <a:ext cx="11178328" cy="820600"/>
          </a:xfrm>
        </p:spPr>
        <p:txBody>
          <a:bodyPr/>
          <a:lstStyle/>
          <a:p>
            <a:r>
              <a:rPr lang="en-US" dirty="0" smtClean="0"/>
              <a:t>Session Storage</a:t>
            </a:r>
            <a:endParaRPr lang="en-US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504560" y="2133600"/>
            <a:ext cx="3771900" cy="1885950"/>
          </a:xfrm>
          <a:prstGeom prst="round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924160" y="1991862"/>
            <a:ext cx="2827852" cy="21694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glow rad="63500">
              <a:schemeClr val="accent5">
                <a:satMod val="175000"/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78684" y="5602568"/>
            <a:ext cx="11178328" cy="719034"/>
          </a:xfrm>
        </p:spPr>
        <p:txBody>
          <a:bodyPr/>
          <a:lstStyle/>
          <a:p>
            <a:r>
              <a:rPr lang="en-GB" dirty="0" smtClean="0"/>
              <a:t>Temporary Hold Data in the Browser Session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19130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global object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sessionStorage</a:t>
            </a:r>
            <a:r>
              <a:rPr lang="en-US" dirty="0" smtClean="0"/>
              <a:t> maintains storage area, available for the duration of the page session</a:t>
            </a:r>
          </a:p>
          <a:p>
            <a:pPr lvl="1"/>
            <a:r>
              <a:rPr lang="en-US" dirty="0"/>
              <a:t>Accessible through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document.sessionStorage</a:t>
            </a:r>
          </a:p>
          <a:p>
            <a:pPr lvl="1"/>
            <a:r>
              <a:rPr lang="en-US" dirty="0" smtClean="0"/>
              <a:t>Similar to local storage, but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keeps data only for the session</a:t>
            </a:r>
          </a:p>
          <a:p>
            <a:r>
              <a:rPr lang="en-US" dirty="0"/>
              <a:t>Can store only </a:t>
            </a:r>
            <a:r>
              <a:rPr lang="en-US" dirty="0" smtClean="0"/>
              <a:t>strings</a:t>
            </a:r>
          </a:p>
          <a:p>
            <a:r>
              <a:rPr lang="en-US" dirty="0" smtClean="0"/>
              <a:t>Opening a page </a:t>
            </a:r>
            <a:r>
              <a:rPr lang="en-US" dirty="0"/>
              <a:t>in </a:t>
            </a:r>
            <a:r>
              <a:rPr lang="en-US" dirty="0" smtClean="0"/>
              <a:t>a new </a:t>
            </a:r>
            <a:r>
              <a:rPr lang="en-US" dirty="0"/>
              <a:t>window or </a:t>
            </a:r>
            <a:r>
              <a:rPr lang="en-US" dirty="0" smtClean="0"/>
              <a:t>a tab </a:t>
            </a:r>
            <a:r>
              <a:rPr lang="en-US" dirty="0"/>
              <a:t>starts </a:t>
            </a:r>
            <a:r>
              <a:rPr lang="en-US" dirty="0" smtClean="0"/>
              <a:t>a new session</a:t>
            </a:r>
            <a:endParaRPr lang="en-GB" dirty="0" smtClean="0"/>
          </a:p>
          <a:p>
            <a:r>
              <a:rPr lang="en-GB" dirty="0" smtClean="0"/>
              <a:t>Deleted when the window / tab is closed</a:t>
            </a:r>
          </a:p>
          <a:p>
            <a:r>
              <a:rPr lang="en-US" dirty="0" smtClean="0"/>
              <a:t>Great </a:t>
            </a:r>
            <a:r>
              <a:rPr lang="en-US" dirty="0"/>
              <a:t>for sensitive data (e.g. banking sessions</a:t>
            </a:r>
            <a:r>
              <a:rPr lang="en-US" dirty="0" smtClean="0"/>
              <a:t>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Session Storage</a:t>
            </a:r>
            <a:r>
              <a:rPr lang="en-US" dirty="0"/>
              <a:t>: How It Works?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129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4"/>
          <p:cNvSpPr txBox="1">
            <a:spLocks/>
          </p:cNvSpPr>
          <p:nvPr/>
        </p:nvSpPr>
        <p:spPr>
          <a:xfrm>
            <a:off x="455612" y="2057400"/>
            <a:ext cx="11280776" cy="372409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0" indent="0" eaLnBrk="0" hangingPunct="0">
              <a:lnSpc>
                <a:spcPts val="38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tabLst>
                <a:tab pos="282575" algn="l"/>
              </a:tabLst>
              <a:defRPr sz="2000" b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2pPr>
            <a:lvl3pPr marL="922338" indent="-27305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buFont typeface="Wingdings 2" pitchFamily="18" charset="2"/>
              <a:buChar char=""/>
              <a:defRPr sz="2800" b="1">
                <a:solidFill>
                  <a:srgbClr val="F5FFC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3pPr>
            <a:lvl4pPr marL="1187450" indent="-22860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4pPr>
            <a:lvl5pPr marL="1425575" indent="-22860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>
                <a:solidFill>
                  <a:schemeClr val="tx1"/>
                </a:solidFill>
                <a:latin typeface="+mn-lt"/>
              </a:defRPr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>
                <a:solidFill>
                  <a:schemeClr val="tx1"/>
                </a:solidFill>
                <a:latin typeface="+mn-lt"/>
              </a:defRPr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>
                <a:solidFill>
                  <a:schemeClr val="tx1"/>
                </a:solidFill>
                <a:latin typeface="+mn-lt"/>
              </a:defRPr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100000"/>
              </a:lnSpc>
            </a:pPr>
            <a:r>
              <a:rPr lang="nl-NL" sz="2400" dirty="0">
                <a:solidFill>
                  <a:srgbClr val="FBEEDC"/>
                </a:solidFill>
              </a:rPr>
              <a:t>function incrementLoads() {</a:t>
            </a:r>
          </a:p>
          <a:p>
            <a:pPr>
              <a:lnSpc>
                <a:spcPct val="100000"/>
              </a:lnSpc>
            </a:pPr>
            <a:r>
              <a:rPr lang="nl-NL" sz="2400" dirty="0">
                <a:solidFill>
                  <a:srgbClr val="FBEEDC"/>
                </a:solidFill>
              </a:rPr>
              <a:t>  if (!</a:t>
            </a:r>
            <a:r>
              <a:rPr lang="nl-NL" sz="2400" dirty="0" smtClean="0">
                <a:solidFill>
                  <a:srgbClr val="FBEEDC"/>
                </a:solidFill>
              </a:rPr>
              <a:t>sessionStorage.counter</a:t>
            </a:r>
            <a:r>
              <a:rPr lang="nl-NL" sz="2400" dirty="0">
                <a:solidFill>
                  <a:srgbClr val="FBEEDC"/>
                </a:solidFill>
              </a:rPr>
              <a:t>) {</a:t>
            </a:r>
          </a:p>
          <a:p>
            <a:pPr>
              <a:lnSpc>
                <a:spcPct val="100000"/>
              </a:lnSpc>
            </a:pPr>
            <a:r>
              <a:rPr lang="nl-NL" sz="2400" dirty="0">
                <a:solidFill>
                  <a:srgbClr val="FBEEDC"/>
                </a:solidFill>
              </a:rPr>
              <a:t>    sessionStorage.setItem</a:t>
            </a:r>
            <a:r>
              <a:rPr lang="nl-NL" sz="2400" dirty="0" smtClean="0">
                <a:solidFill>
                  <a:srgbClr val="FBEEDC"/>
                </a:solidFill>
              </a:rPr>
              <a:t>('counter</a:t>
            </a:r>
            <a:r>
              <a:rPr lang="nl-NL" sz="2400" dirty="0">
                <a:solidFill>
                  <a:srgbClr val="FBEEDC"/>
                </a:solidFill>
              </a:rPr>
              <a:t>'</a:t>
            </a:r>
            <a:r>
              <a:rPr lang="nl-NL" sz="2400" dirty="0" smtClean="0">
                <a:solidFill>
                  <a:srgbClr val="FBEEDC"/>
                </a:solidFill>
              </a:rPr>
              <a:t>, </a:t>
            </a:r>
            <a:r>
              <a:rPr lang="nl-NL" sz="2400" dirty="0">
                <a:solidFill>
                  <a:srgbClr val="FBEEDC"/>
                </a:solidFill>
              </a:rPr>
              <a:t>0);</a:t>
            </a:r>
          </a:p>
          <a:p>
            <a:pPr>
              <a:lnSpc>
                <a:spcPct val="100000"/>
              </a:lnSpc>
            </a:pPr>
            <a:r>
              <a:rPr lang="nl-NL" sz="2400" dirty="0">
                <a:solidFill>
                  <a:srgbClr val="FBEEDC"/>
                </a:solidFill>
              </a:rPr>
              <a:t>  }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nl-NL" sz="2400" dirty="0">
                <a:solidFill>
                  <a:srgbClr val="FBEEDC"/>
                </a:solidFill>
              </a:rPr>
              <a:t>  var currentCount = </a:t>
            </a:r>
            <a:r>
              <a:rPr lang="nl-NL" sz="2400" dirty="0" smtClean="0">
                <a:solidFill>
                  <a:srgbClr val="FBEEDC"/>
                </a:solidFill>
              </a:rPr>
              <a:t>parseInt(sessionStorage.getItem('counter'));</a:t>
            </a:r>
            <a:endParaRPr lang="nl-NL" sz="2400" dirty="0">
              <a:solidFill>
                <a:srgbClr val="FBEEDC"/>
              </a:solidFill>
            </a:endParaRPr>
          </a:p>
          <a:p>
            <a:pPr>
              <a:lnSpc>
                <a:spcPct val="100000"/>
              </a:lnSpc>
            </a:pPr>
            <a:r>
              <a:rPr lang="nl-NL" sz="2400" dirty="0">
                <a:solidFill>
                  <a:srgbClr val="FBEEDC"/>
                </a:solidFill>
              </a:rPr>
              <a:t>  </a:t>
            </a:r>
            <a:r>
              <a:rPr lang="nl-NL" sz="2400" dirty="0" smtClean="0">
                <a:solidFill>
                  <a:srgbClr val="FBEEDC"/>
                </a:solidFill>
              </a:rPr>
              <a:t>currentCount += 1;</a:t>
            </a:r>
            <a:endParaRPr lang="nl-NL" sz="2400" dirty="0">
              <a:solidFill>
                <a:srgbClr val="FBEEDC"/>
              </a:solidFill>
            </a:endParaRPr>
          </a:p>
          <a:p>
            <a:pPr>
              <a:lnSpc>
                <a:spcPct val="100000"/>
              </a:lnSpc>
            </a:pPr>
            <a:r>
              <a:rPr lang="nl-NL" sz="2400" dirty="0">
                <a:solidFill>
                  <a:srgbClr val="FBEEDC"/>
                </a:solidFill>
              </a:rPr>
              <a:t>  </a:t>
            </a:r>
            <a:r>
              <a:rPr lang="nl-NL" sz="2400" dirty="0" smtClean="0">
                <a:solidFill>
                  <a:srgbClr val="FBEEDC"/>
                </a:solidFill>
              </a:rPr>
              <a:t>sessionStorage.setItem('counter', currentCount);</a:t>
            </a:r>
            <a:endParaRPr lang="nl-NL" sz="2400" dirty="0">
              <a:solidFill>
                <a:srgbClr val="FBEEDC"/>
              </a:solidFill>
            </a:endParaRP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nl-NL" sz="2400" dirty="0">
                <a:solidFill>
                  <a:srgbClr val="FBEEDC"/>
                </a:solidFill>
              </a:rPr>
              <a:t>  </a:t>
            </a:r>
            <a:r>
              <a:rPr lang="nl-NL" sz="2400" dirty="0" smtClean="0">
                <a:solidFill>
                  <a:srgbClr val="FBEEDC"/>
                </a:solidFill>
              </a:rPr>
              <a:t>document.getElementById('countDiv</a:t>
            </a:r>
            <a:r>
              <a:rPr lang="nl-NL" sz="2400" dirty="0">
                <a:solidFill>
                  <a:srgbClr val="FBEEDC"/>
                </a:solidFill>
              </a:rPr>
              <a:t>'</a:t>
            </a:r>
            <a:r>
              <a:rPr lang="nl-NL" sz="2400" dirty="0" smtClean="0">
                <a:solidFill>
                  <a:srgbClr val="FBEEDC"/>
                </a:solidFill>
              </a:rPr>
              <a:t>).</a:t>
            </a:r>
            <a:r>
              <a:rPr lang="nl-NL" sz="2400" dirty="0">
                <a:solidFill>
                  <a:srgbClr val="FBEEDC"/>
                </a:solidFill>
              </a:rPr>
              <a:t>innerHTML </a:t>
            </a:r>
            <a:r>
              <a:rPr lang="nl-NL" sz="2400" dirty="0" smtClean="0">
                <a:solidFill>
                  <a:srgbClr val="FBEEDC"/>
                </a:solidFill>
              </a:rPr>
              <a:t>= currentCount</a:t>
            </a:r>
            <a:r>
              <a:rPr lang="nl-NL" sz="2400" dirty="0">
                <a:solidFill>
                  <a:srgbClr val="FBEEDC"/>
                </a:solidFill>
              </a:rPr>
              <a:t>;</a:t>
            </a:r>
          </a:p>
          <a:p>
            <a:pPr>
              <a:lnSpc>
                <a:spcPct val="100000"/>
              </a:lnSpc>
            </a:pPr>
            <a:r>
              <a:rPr lang="nl-NL" sz="2400" dirty="0">
                <a:solidFill>
                  <a:srgbClr val="FBEEDC"/>
                </a:solidFill>
              </a:rPr>
              <a:t>}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Session Storage – Example</a:t>
            </a:r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4446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Session Storage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903412" y="2133600"/>
            <a:ext cx="3771900" cy="1885950"/>
          </a:xfrm>
          <a:prstGeom prst="round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627812" y="1991862"/>
            <a:ext cx="2827852" cy="21694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glow rad="63500">
              <a:schemeClr val="accent5">
                <a:satMod val="175000"/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8882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Saving Objects in Web Storages as JSON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Local and session storages can only contain strings</a:t>
            </a:r>
          </a:p>
          <a:p>
            <a:pPr lvl="1"/>
            <a:r>
              <a:rPr lang="en-US" dirty="0" smtClean="0"/>
              <a:t>Saving objects, invokes its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toString()</a:t>
            </a:r>
            <a:r>
              <a:rPr lang="en-US" dirty="0" smtClean="0"/>
              <a:t> method</a:t>
            </a:r>
          </a:p>
          <a:p>
            <a:r>
              <a:rPr lang="en-US" dirty="0" smtClean="0"/>
              <a:t>To save objects into web storages,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extend</a:t>
            </a:r>
            <a:r>
              <a:rPr lang="en-US" dirty="0" smtClean="0"/>
              <a:t> the Storage prototype</a:t>
            </a:r>
          </a:p>
          <a:p>
            <a:pPr lvl="1"/>
            <a:endParaRPr lang="en-US" dirty="0"/>
          </a:p>
        </p:txBody>
      </p:sp>
      <p:sp>
        <p:nvSpPr>
          <p:cNvPr id="6" name="Text Placeholder 4"/>
          <p:cNvSpPr txBox="1">
            <a:spLocks/>
          </p:cNvSpPr>
          <p:nvPr/>
        </p:nvSpPr>
        <p:spPr>
          <a:xfrm>
            <a:off x="833436" y="3570744"/>
            <a:ext cx="10518776" cy="267765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0" indent="0" eaLnBrk="0" hangingPunct="0">
              <a:lnSpc>
                <a:spcPts val="38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tabLst>
                <a:tab pos="282575" algn="l"/>
              </a:tabLst>
              <a:defRPr sz="2000" b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2pPr>
            <a:lvl3pPr marL="922338" indent="-27305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buFont typeface="Wingdings 2" pitchFamily="18" charset="2"/>
              <a:buChar char=""/>
              <a:defRPr sz="2800" b="1">
                <a:solidFill>
                  <a:srgbClr val="F5FFC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3pPr>
            <a:lvl4pPr marL="1187450" indent="-22860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4pPr>
            <a:lvl5pPr marL="1425575" indent="-22860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>
                <a:solidFill>
                  <a:schemeClr val="tx1"/>
                </a:solidFill>
                <a:latin typeface="+mn-lt"/>
              </a:defRPr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>
                <a:solidFill>
                  <a:schemeClr val="tx1"/>
                </a:solidFill>
                <a:latin typeface="+mn-lt"/>
              </a:defRPr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>
                <a:solidFill>
                  <a:schemeClr val="tx1"/>
                </a:solidFill>
                <a:latin typeface="+mn-lt"/>
              </a:defRPr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100000"/>
              </a:lnSpc>
            </a:pPr>
            <a:r>
              <a:rPr lang="nl-NL" sz="2400" dirty="0">
                <a:solidFill>
                  <a:srgbClr val="FBEEDC"/>
                </a:solidFill>
              </a:rPr>
              <a:t>Storage.prototype.</a:t>
            </a:r>
            <a:r>
              <a:rPr lang="nl-NL" sz="2400" dirty="0">
                <a:solidFill>
                  <a:schemeClr val="tx2">
                    <a:lumMod val="75000"/>
                  </a:schemeClr>
                </a:solidFill>
              </a:rPr>
              <a:t>setObject</a:t>
            </a:r>
            <a:r>
              <a:rPr lang="nl-NL" sz="2400" dirty="0">
                <a:solidFill>
                  <a:srgbClr val="FBEEDC"/>
                </a:solidFill>
              </a:rPr>
              <a:t> = </a:t>
            </a:r>
            <a:r>
              <a:rPr lang="nl-NL" sz="2400" dirty="0" smtClean="0">
                <a:solidFill>
                  <a:srgbClr val="FBEEDC"/>
                </a:solidFill>
              </a:rPr>
              <a:t>function </a:t>
            </a:r>
            <a:r>
              <a:rPr lang="nl-NL" sz="2400" dirty="0">
                <a:solidFill>
                  <a:srgbClr val="FBEEDC"/>
                </a:solidFill>
              </a:rPr>
              <a:t>setObject(key, obj</a:t>
            </a:r>
            <a:r>
              <a:rPr lang="nl-NL" sz="2400" dirty="0" smtClean="0">
                <a:solidFill>
                  <a:srgbClr val="FBEEDC"/>
                </a:solidFill>
              </a:rPr>
              <a:t>) {</a:t>
            </a:r>
            <a:endParaRPr lang="nl-NL" sz="2400" dirty="0">
              <a:solidFill>
                <a:srgbClr val="FBEEDC"/>
              </a:solidFill>
            </a:endParaRPr>
          </a:p>
          <a:p>
            <a:pPr>
              <a:lnSpc>
                <a:spcPct val="100000"/>
              </a:lnSpc>
            </a:pPr>
            <a:r>
              <a:rPr lang="nl-NL" sz="2400" dirty="0">
                <a:solidFill>
                  <a:srgbClr val="FBEEDC"/>
                </a:solidFill>
              </a:rPr>
              <a:t>    this.setItem(key, JSON.stringify(obj));</a:t>
            </a:r>
          </a:p>
          <a:p>
            <a:pPr>
              <a:lnSpc>
                <a:spcPct val="100000"/>
              </a:lnSpc>
            </a:pPr>
            <a:r>
              <a:rPr lang="nl-NL" sz="2400" dirty="0" smtClean="0">
                <a:solidFill>
                  <a:srgbClr val="FBEEDC"/>
                </a:solidFill>
              </a:rPr>
              <a:t>};</a:t>
            </a:r>
          </a:p>
          <a:p>
            <a:pPr>
              <a:lnSpc>
                <a:spcPct val="100000"/>
              </a:lnSpc>
            </a:pPr>
            <a:endParaRPr lang="nl-NL" sz="2400" dirty="0">
              <a:solidFill>
                <a:srgbClr val="FBEEDC"/>
              </a:solidFill>
            </a:endParaRPr>
          </a:p>
          <a:p>
            <a:pPr>
              <a:lnSpc>
                <a:spcPct val="100000"/>
              </a:lnSpc>
            </a:pPr>
            <a:r>
              <a:rPr lang="nl-NL" sz="2400" dirty="0">
                <a:solidFill>
                  <a:srgbClr val="FBEEDC"/>
                </a:solidFill>
              </a:rPr>
              <a:t>Storage.prototype.</a:t>
            </a:r>
            <a:r>
              <a:rPr lang="nl-NL" sz="2400" dirty="0">
                <a:solidFill>
                  <a:schemeClr val="tx2">
                    <a:lumMod val="75000"/>
                  </a:schemeClr>
                </a:solidFill>
              </a:rPr>
              <a:t>getObject</a:t>
            </a:r>
            <a:r>
              <a:rPr lang="nl-NL" sz="2400" dirty="0">
                <a:solidFill>
                  <a:srgbClr val="FBEEDC"/>
                </a:solidFill>
              </a:rPr>
              <a:t> = </a:t>
            </a:r>
            <a:r>
              <a:rPr lang="nl-NL" sz="2400" dirty="0" smtClean="0">
                <a:solidFill>
                  <a:srgbClr val="FBEEDC"/>
                </a:solidFill>
              </a:rPr>
              <a:t>function </a:t>
            </a:r>
            <a:r>
              <a:rPr lang="nl-NL" sz="2400" dirty="0">
                <a:solidFill>
                  <a:srgbClr val="FBEEDC"/>
                </a:solidFill>
              </a:rPr>
              <a:t>getObject(key) {</a:t>
            </a:r>
          </a:p>
          <a:p>
            <a:pPr>
              <a:lnSpc>
                <a:spcPct val="100000"/>
              </a:lnSpc>
            </a:pPr>
            <a:r>
              <a:rPr lang="nl-NL" sz="2400" dirty="0">
                <a:solidFill>
                  <a:srgbClr val="FBEEDC"/>
                </a:solidFill>
              </a:rPr>
              <a:t>    return JSON.parse(this.getItem(key));</a:t>
            </a:r>
          </a:p>
          <a:p>
            <a:pPr>
              <a:lnSpc>
                <a:spcPct val="100000"/>
              </a:lnSpc>
            </a:pPr>
            <a:r>
              <a:rPr lang="nl-NL" sz="2400" dirty="0">
                <a:solidFill>
                  <a:srgbClr val="FBEEDC"/>
                </a:solidFill>
              </a:rPr>
              <a:t>};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5484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5256212" y="2284470"/>
            <a:ext cx="5181600" cy="1568497"/>
          </a:xfrm>
        </p:spPr>
        <p:txBody>
          <a:bodyPr/>
          <a:lstStyle/>
          <a:p>
            <a:r>
              <a:rPr lang="en-US" dirty="0"/>
              <a:t>Saving Object in WebStorages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5256212" y="3929166"/>
            <a:ext cx="5181600" cy="719034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4098" name="Picture 2" descr="https://upload.wikimedia.org/wikipedia/commons/thumb/c/c9/StorageTek_Powderhorn_tape_library.jpg/220px-StorageTek_Powderhorn_tape_library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055813" y="1523999"/>
            <a:ext cx="3089611" cy="4114800"/>
          </a:xfrm>
          <a:prstGeom prst="roundRect">
            <a:avLst>
              <a:gd name="adj" fmla="val 2329"/>
            </a:avLst>
          </a:prstGeom>
          <a:noFill/>
          <a:ln w="19050">
            <a:solidFill>
              <a:schemeClr val="accent5">
                <a:lumMod val="20000"/>
                <a:lumOff val="80000"/>
              </a:schemeClr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9779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46212" y="4834376"/>
            <a:ext cx="8938472" cy="820600"/>
          </a:xfrm>
        </p:spPr>
        <p:txBody>
          <a:bodyPr/>
          <a:lstStyle/>
          <a:p>
            <a:r>
              <a:rPr lang="en-US" dirty="0" smtClean="0"/>
              <a:t>Storage Event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1446212" y="5636344"/>
            <a:ext cx="8938472" cy="688256"/>
          </a:xfrm>
        </p:spPr>
        <p:txBody>
          <a:bodyPr/>
          <a:lstStyle/>
          <a:p>
            <a:r>
              <a:rPr lang="en-GB" dirty="0" smtClean="0"/>
              <a:t>Live Demo</a:t>
            </a:r>
            <a:endParaRPr lang="en-GB" dirty="0"/>
          </a:p>
        </p:txBody>
      </p:sp>
      <p:pic>
        <p:nvPicPr>
          <p:cNvPr id="4098" name="Picture 2" descr="http://www.panurgy.com/wp-content/uploads/2013/02/panurgy-icon-storage-blue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9812" y="2460981"/>
            <a:ext cx="2016250" cy="1901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U-Turn Arrow 2"/>
          <p:cNvSpPr/>
          <p:nvPr/>
        </p:nvSpPr>
        <p:spPr>
          <a:xfrm>
            <a:off x="3046412" y="1795165"/>
            <a:ext cx="5562600" cy="665816"/>
          </a:xfrm>
          <a:prstGeom prst="uturnArrow">
            <a:avLst>
              <a:gd name="adj1" fmla="val 20415"/>
              <a:gd name="adj2" fmla="val 25000"/>
              <a:gd name="adj3" fmla="val 25000"/>
              <a:gd name="adj4" fmla="val 43750"/>
              <a:gd name="adj5" fmla="val 10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>
              <a:solidFill>
                <a:schemeClr val="tx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115348" y="1295400"/>
            <a:ext cx="1600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on storage</a:t>
            </a:r>
            <a:endParaRPr lang="en-GB" dirty="0"/>
          </a:p>
        </p:txBody>
      </p:sp>
      <p:sp>
        <p:nvSpPr>
          <p:cNvPr id="9" name="TextBox 8"/>
          <p:cNvSpPr txBox="1"/>
          <p:nvPr/>
        </p:nvSpPr>
        <p:spPr>
          <a:xfrm>
            <a:off x="7599425" y="4235163"/>
            <a:ext cx="18082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Web Storage</a:t>
            </a:r>
            <a:endParaRPr lang="en-GB" dirty="0"/>
          </a:p>
        </p:txBody>
      </p:sp>
      <p:pic>
        <p:nvPicPr>
          <p:cNvPr id="10" name="Picture 4" descr="http://pngimg.com/upload/laptop_PNG5922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3412" y="2573803"/>
            <a:ext cx="2376132" cy="1827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2324093" y="4251652"/>
            <a:ext cx="1780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Web Client</a:t>
            </a:r>
            <a:endParaRPr lang="en-GB" dirty="0"/>
          </a:p>
        </p:txBody>
      </p:sp>
      <p:sp>
        <p:nvSpPr>
          <p:cNvPr id="13" name="Text Placeholder 4"/>
          <p:cNvSpPr txBox="1">
            <a:spLocks/>
          </p:cNvSpPr>
          <p:nvPr/>
        </p:nvSpPr>
        <p:spPr>
          <a:xfrm>
            <a:off x="4307222" y="2854931"/>
            <a:ext cx="3216451" cy="114492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0" indent="0" eaLnBrk="0" hangingPunct="0">
              <a:lnSpc>
                <a:spcPts val="38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tabLst>
                <a:tab pos="282575" algn="l"/>
              </a:tabLst>
              <a:defRPr sz="2000" b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2pPr>
            <a:lvl3pPr marL="922338" indent="-27305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buFont typeface="Wingdings 2" pitchFamily="18" charset="2"/>
              <a:buChar char=""/>
              <a:defRPr sz="2800" b="1">
                <a:solidFill>
                  <a:srgbClr val="F5FFC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3pPr>
            <a:lvl4pPr marL="1187450" indent="-22860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4pPr>
            <a:lvl5pPr marL="1425575" indent="-22860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>
                <a:solidFill>
                  <a:schemeClr val="tx1"/>
                </a:solidFill>
                <a:latin typeface="+mn-lt"/>
              </a:defRPr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>
                <a:solidFill>
                  <a:schemeClr val="tx1"/>
                </a:solidFill>
                <a:latin typeface="+mn-lt"/>
              </a:defRPr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>
                <a:solidFill>
                  <a:schemeClr val="tx1"/>
                </a:solidFill>
                <a:latin typeface="+mn-lt"/>
              </a:defRPr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95000"/>
              </a:lnSpc>
            </a:pPr>
            <a:r>
              <a:rPr lang="nl-NL" sz="1800" dirty="0">
                <a:solidFill>
                  <a:srgbClr val="FBEEDC"/>
                </a:solidFill>
              </a:rPr>
              <a:t>function </a:t>
            </a:r>
            <a:r>
              <a:rPr lang="nl-NL" sz="1800" dirty="0" smtClean="0">
                <a:solidFill>
                  <a:srgbClr val="FBEEDC"/>
                </a:solidFill>
              </a:rPr>
              <a:t>evHandler(ev) {</a:t>
            </a:r>
          </a:p>
          <a:p>
            <a:pPr>
              <a:lnSpc>
                <a:spcPct val="95000"/>
              </a:lnSpc>
            </a:pPr>
            <a:r>
              <a:rPr lang="nl-NL" sz="1800" dirty="0">
                <a:solidFill>
                  <a:srgbClr val="FBEEDC"/>
                </a:solidFill>
              </a:rPr>
              <a:t> </a:t>
            </a:r>
            <a:r>
              <a:rPr lang="nl-NL" sz="1800" dirty="0" smtClean="0">
                <a:solidFill>
                  <a:srgbClr val="FBEEDC"/>
                </a:solidFill>
              </a:rPr>
              <a:t> // do something</a:t>
            </a:r>
            <a:endParaRPr lang="nl-NL" sz="1800" dirty="0">
              <a:solidFill>
                <a:srgbClr val="FBEEDC"/>
              </a:solidFill>
            </a:endParaRPr>
          </a:p>
          <a:p>
            <a:pPr>
              <a:lnSpc>
                <a:spcPct val="95000"/>
              </a:lnSpc>
            </a:pPr>
            <a:r>
              <a:rPr lang="nl-NL" sz="1800" dirty="0">
                <a:solidFill>
                  <a:srgbClr val="FBEEDC"/>
                </a:solidFill>
              </a:rPr>
              <a:t>  </a:t>
            </a:r>
            <a:r>
              <a:rPr lang="nl-NL" sz="1800" dirty="0" smtClean="0">
                <a:solidFill>
                  <a:srgbClr val="FBEEDC"/>
                </a:solidFill>
              </a:rPr>
              <a:t>console.dir(ev);</a:t>
            </a:r>
            <a:endParaRPr lang="nl-NL" sz="1800" dirty="0">
              <a:solidFill>
                <a:srgbClr val="FBEEDC"/>
              </a:solidFill>
            </a:endParaRPr>
          </a:p>
          <a:p>
            <a:pPr>
              <a:lnSpc>
                <a:spcPct val="95000"/>
              </a:lnSpc>
            </a:pPr>
            <a:r>
              <a:rPr lang="nl-NL" sz="1800" dirty="0" smtClean="0">
                <a:solidFill>
                  <a:srgbClr val="FBEEDC"/>
                </a:solidFill>
              </a:rPr>
              <a:t>}</a:t>
            </a:r>
            <a:endParaRPr lang="nl-NL" sz="1800" dirty="0">
              <a:solidFill>
                <a:srgbClr val="FBEEDC"/>
              </a:solidFill>
            </a:endParaRPr>
          </a:p>
        </p:txBody>
      </p:sp>
      <p:sp>
        <p:nvSpPr>
          <p:cNvPr id="7" name="Right Arrow 6"/>
          <p:cNvSpPr/>
          <p:nvPr/>
        </p:nvSpPr>
        <p:spPr>
          <a:xfrm rot="5400000">
            <a:off x="5411682" y="2281951"/>
            <a:ext cx="829532" cy="23112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/>
          </a:p>
        </p:txBody>
      </p:sp>
    </p:spTree>
    <p:extLst>
      <p:ext uri="{BB962C8B-B14F-4D97-AF65-F5344CB8AC3E}">
        <p14:creationId xmlns:p14="http://schemas.microsoft.com/office/powerpoint/2010/main" val="3910437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5427800"/>
            <a:ext cx="8938472" cy="820600"/>
          </a:xfrm>
        </p:spPr>
        <p:txBody>
          <a:bodyPr/>
          <a:lstStyle/>
          <a:p>
            <a:r>
              <a:rPr lang="en-GB" dirty="0" smtClean="0"/>
              <a:t>Cookies vs. Local Storage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784" y="1524000"/>
            <a:ext cx="4701328" cy="3525994"/>
          </a:xfrm>
          <a:prstGeom prst="rect">
            <a:avLst/>
          </a:prstGeom>
          <a:effectLst>
            <a:softEdge rad="88900"/>
          </a:effectLst>
        </p:spPr>
      </p:pic>
    </p:spTree>
    <p:extLst>
      <p:ext uri="{BB962C8B-B14F-4D97-AF65-F5344CB8AC3E}">
        <p14:creationId xmlns:p14="http://schemas.microsoft.com/office/powerpoint/2010/main" val="1905769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HTTP Cookies</a:t>
            </a:r>
            <a:endParaRPr lang="en-US" dirty="0"/>
          </a:p>
        </p:txBody>
      </p:sp>
      <p:pic>
        <p:nvPicPr>
          <p:cNvPr id="1028" name="Picture 4" descr="http://upload.wikimedia.org/wikipedia/commons/thumb/f/f0/LSO_Super-Cookies.gif/700px-LSO_Super-Cookies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256164" y="1455001"/>
            <a:ext cx="9334048" cy="3133576"/>
          </a:xfrm>
          <a:prstGeom prst="roundRect">
            <a:avLst>
              <a:gd name="adj" fmla="val 2369"/>
            </a:avLst>
          </a:prstGeom>
          <a:noFill/>
          <a:ln w="19050">
            <a:solidFill>
              <a:schemeClr val="accent6">
                <a:lumMod val="20000"/>
                <a:lumOff val="8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How the Cookies Work?</a:t>
            </a:r>
            <a:endParaRPr lang="en-GB" dirty="0"/>
          </a:p>
        </p:txBody>
      </p:sp>
      <p:pic>
        <p:nvPicPr>
          <p:cNvPr id="8" name="Picture 6" descr="http://upload.wikimedia.org/wikipedia/commons/thumb/b/b9/Chocolate_Chip_Cookies_-_kimberlykv.jpg/220px-Chocolate_Chip_Cookies_-_kimberlykv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1050452">
            <a:off x="891065" y="973994"/>
            <a:ext cx="2698315" cy="1790701"/>
          </a:xfrm>
          <a:prstGeom prst="roundRect">
            <a:avLst>
              <a:gd name="adj" fmla="val 2369"/>
            </a:avLst>
          </a:prstGeom>
          <a:noFill/>
          <a:ln w="19050">
            <a:solidFill>
              <a:schemeClr val="accent6">
                <a:lumMod val="20000"/>
                <a:lumOff val="8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http://upload.wikimedia.org/wikipedia/commons/thumb/2/24/Peanut_butter_cookies,_September_2009.jpg/250px-Peanut_butter_cookies,_September_2009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20970818">
            <a:off x="5625122" y="949279"/>
            <a:ext cx="2711773" cy="1790701"/>
          </a:xfrm>
          <a:prstGeom prst="roundRect">
            <a:avLst>
              <a:gd name="adj" fmla="val 2369"/>
            </a:avLst>
          </a:prstGeom>
          <a:noFill/>
          <a:ln w="19050">
            <a:solidFill>
              <a:schemeClr val="accent6">
                <a:lumMod val="20000"/>
                <a:lumOff val="8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2823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3" y="1151121"/>
            <a:ext cx="5599199" cy="5570355"/>
          </a:xfrm>
        </p:spPr>
        <p:txBody>
          <a:bodyPr>
            <a:normAutofit/>
          </a:bodyPr>
          <a:lstStyle/>
          <a:p>
            <a:r>
              <a:rPr lang="en-GB" dirty="0" smtClean="0">
                <a:solidFill>
                  <a:schemeClr val="tx2">
                    <a:lumMod val="75000"/>
                  </a:schemeClr>
                </a:solidFill>
              </a:rPr>
              <a:t>Cookies</a:t>
            </a:r>
          </a:p>
          <a:p>
            <a:pPr marL="804863" lvl="1" indent="-427038">
              <a:buBlip>
                <a:blip r:embed="rId2"/>
              </a:buBlip>
            </a:pPr>
            <a:r>
              <a:rPr lang="en-GB" dirty="0" smtClean="0"/>
              <a:t>Legacy support</a:t>
            </a:r>
          </a:p>
          <a:p>
            <a:pPr marL="804863" lvl="1" indent="-427038">
              <a:buBlip>
                <a:blip r:embed="rId2"/>
              </a:buBlip>
            </a:pPr>
            <a:r>
              <a:rPr lang="en-GB" dirty="0" smtClean="0"/>
              <a:t>Persistent data</a:t>
            </a:r>
          </a:p>
          <a:p>
            <a:pPr marL="804863" lvl="1" indent="-427038">
              <a:buBlip>
                <a:blip r:embed="rId2"/>
              </a:buBlip>
            </a:pPr>
            <a:r>
              <a:rPr lang="en-GB" dirty="0" smtClean="0"/>
              <a:t>Expiration date</a:t>
            </a:r>
          </a:p>
          <a:p>
            <a:pPr marL="804863" lvl="1" indent="-427038">
              <a:buBlip>
                <a:blip r:embed="rId2"/>
              </a:buBlip>
            </a:pPr>
            <a:r>
              <a:rPr lang="en-GB" dirty="0" smtClean="0"/>
              <a:t>Access server or client-side</a:t>
            </a:r>
          </a:p>
          <a:p>
            <a:pPr marL="804863" lvl="1" indent="-427038">
              <a:buBlip>
                <a:blip r:embed="rId3"/>
              </a:buBlip>
            </a:pPr>
            <a:r>
              <a:rPr lang="en-GB" dirty="0" smtClean="0"/>
              <a:t>Sent with every request</a:t>
            </a:r>
          </a:p>
          <a:p>
            <a:pPr marL="804863" lvl="1" indent="-427038">
              <a:buBlip>
                <a:blip r:embed="rId3"/>
              </a:buBlip>
            </a:pPr>
            <a:r>
              <a:rPr lang="en-GB" dirty="0" smtClean="0"/>
              <a:t>Can store only 4KB</a:t>
            </a:r>
          </a:p>
          <a:p>
            <a:pPr marL="804863" lvl="1" indent="-427038">
              <a:buBlip>
                <a:blip r:embed="rId3"/>
              </a:buBlip>
            </a:pPr>
            <a:r>
              <a:rPr lang="en-GB" dirty="0" smtClean="0"/>
              <a:t>Harder to work with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Cookies vs. Local Storage</a:t>
            </a:r>
            <a:endParaRPr lang="en-GB" dirty="0"/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5794951" y="1151121"/>
            <a:ext cx="6090661" cy="5706879"/>
          </a:xfrm>
          <a:prstGeom prst="rect">
            <a:avLst/>
          </a:prstGeom>
        </p:spPr>
        <p:txBody>
          <a:bodyPr vert="horz" lIns="108000" tIns="36000" rIns="108000" bIns="36000" rtlCol="0">
            <a:normAutofit lnSpcReduction="10000"/>
          </a:bodyPr>
          <a:lstStyle>
            <a:lvl1pPr marL="304747" indent="-304747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Char char="§"/>
              <a:defRPr sz="3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>
                <a:solidFill>
                  <a:schemeClr val="tx2">
                    <a:lumMod val="75000"/>
                  </a:schemeClr>
                </a:solidFill>
              </a:rPr>
              <a:t>Local Storage</a:t>
            </a:r>
          </a:p>
          <a:p>
            <a:pPr marL="723900" lvl="1" indent="-346075">
              <a:buBlip>
                <a:blip r:embed="rId3"/>
              </a:buBlip>
            </a:pPr>
            <a:r>
              <a:rPr lang="en-GB" dirty="0" smtClean="0"/>
              <a:t>Not supported everywhere</a:t>
            </a:r>
          </a:p>
          <a:p>
            <a:pPr marL="723900" lvl="1" indent="-346075">
              <a:buBlip>
                <a:blip r:embed="rId2"/>
              </a:buBlip>
            </a:pPr>
            <a:r>
              <a:rPr lang="en-GB" dirty="0"/>
              <a:t>Persistent </a:t>
            </a:r>
            <a:r>
              <a:rPr lang="en-GB" dirty="0" smtClean="0"/>
              <a:t>data</a:t>
            </a:r>
          </a:p>
          <a:p>
            <a:pPr marL="723900" lvl="1" indent="-346075">
              <a:buBlip>
                <a:blip r:embed="rId2"/>
              </a:buBlip>
            </a:pPr>
            <a:r>
              <a:rPr lang="en-GB" dirty="0" smtClean="0"/>
              <a:t>No expiration date (data is saved permanently)</a:t>
            </a:r>
          </a:p>
          <a:p>
            <a:pPr marL="723900" lvl="1" indent="-346075">
              <a:buBlip>
                <a:blip r:embed="rId3"/>
              </a:buBlip>
            </a:pPr>
            <a:r>
              <a:rPr lang="en-GB" dirty="0" smtClean="0"/>
              <a:t>Access </a:t>
            </a:r>
            <a:r>
              <a:rPr lang="en-GB" dirty="0"/>
              <a:t>only </a:t>
            </a:r>
            <a:r>
              <a:rPr lang="en-GB" dirty="0" smtClean="0"/>
              <a:t>client-side</a:t>
            </a:r>
          </a:p>
          <a:p>
            <a:pPr marL="723900" lvl="1" indent="-346075">
              <a:buBlip>
                <a:blip r:embed="rId2"/>
              </a:buBlip>
            </a:pPr>
            <a:r>
              <a:rPr lang="en-GB" dirty="0"/>
              <a:t>Is not sent with every </a:t>
            </a:r>
            <a:r>
              <a:rPr lang="en-GB" dirty="0" smtClean="0"/>
              <a:t>request</a:t>
            </a:r>
          </a:p>
          <a:p>
            <a:pPr marL="723900" lvl="1" indent="-346075">
              <a:buBlip>
                <a:blip r:embed="rId2"/>
              </a:buBlip>
            </a:pPr>
            <a:r>
              <a:rPr lang="en-GB" dirty="0" smtClean="0"/>
              <a:t>Can store 5MB</a:t>
            </a:r>
          </a:p>
          <a:p>
            <a:pPr marL="723900" lvl="1" indent="-346075">
              <a:buBlip>
                <a:blip r:embed="rId2"/>
              </a:buBlip>
            </a:pPr>
            <a:r>
              <a:rPr lang="en-GB" dirty="0"/>
              <a:t>Applied same-origin </a:t>
            </a:r>
            <a:r>
              <a:rPr lang="en-GB" dirty="0" smtClean="0"/>
              <a:t>rules</a:t>
            </a:r>
            <a:endParaRPr lang="en-GB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7187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For saving client-side </a:t>
            </a:r>
            <a:r>
              <a:rPr lang="en-GB" dirty="0" smtClean="0"/>
              <a:t>data, the local </a:t>
            </a:r>
            <a:r>
              <a:rPr lang="en-GB" dirty="0"/>
              <a:t>storage </a:t>
            </a:r>
            <a:r>
              <a:rPr lang="en-GB" dirty="0" smtClean="0"/>
              <a:t>wins</a:t>
            </a:r>
          </a:p>
          <a:p>
            <a:r>
              <a:rPr lang="en-GB" dirty="0"/>
              <a:t>I</a:t>
            </a:r>
            <a:r>
              <a:rPr lang="en-GB" dirty="0" smtClean="0"/>
              <a:t>f </a:t>
            </a:r>
            <a:r>
              <a:rPr lang="en-GB" dirty="0"/>
              <a:t>your server needs information from a </a:t>
            </a:r>
            <a:r>
              <a:rPr lang="en-GB" dirty="0" smtClean="0"/>
              <a:t>client, </a:t>
            </a:r>
            <a:r>
              <a:rPr lang="en-GB" dirty="0"/>
              <a:t>cookies will be a better </a:t>
            </a:r>
            <a:r>
              <a:rPr lang="en-GB" dirty="0" smtClean="0"/>
              <a:t>solution</a:t>
            </a:r>
          </a:p>
          <a:p>
            <a:r>
              <a:rPr lang="en-GB" dirty="0" smtClean="0"/>
              <a:t>If </a:t>
            </a:r>
            <a:r>
              <a:rPr lang="en-GB" dirty="0"/>
              <a:t>you </a:t>
            </a:r>
            <a:r>
              <a:rPr lang="en-GB" dirty="0" smtClean="0"/>
              <a:t>want </a:t>
            </a:r>
            <a:r>
              <a:rPr lang="en-GB" dirty="0"/>
              <a:t>to </a:t>
            </a:r>
            <a:r>
              <a:rPr lang="en-GB" dirty="0" smtClean="0"/>
              <a:t>save some user preferences, choose </a:t>
            </a:r>
            <a:r>
              <a:rPr lang="en-GB" dirty="0"/>
              <a:t>local </a:t>
            </a:r>
            <a:r>
              <a:rPr lang="en-GB" dirty="0" smtClean="0"/>
              <a:t>storage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Cookies vs Local Storage - Conclusion</a:t>
            </a:r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1412" y="3936298"/>
            <a:ext cx="3562824" cy="2377252"/>
          </a:xfrm>
          <a:prstGeom prst="rect">
            <a:avLst/>
          </a:prstGeom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3082217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2" y="1151121"/>
            <a:ext cx="11804821" cy="5570355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dirty="0" smtClean="0"/>
              <a:t>Cookies – small data, sent on every request</a:t>
            </a:r>
          </a:p>
          <a:p>
            <a:pPr lvl="1">
              <a:lnSpc>
                <a:spcPct val="100000"/>
              </a:lnSpc>
            </a:pPr>
            <a:r>
              <a:rPr lang="en-US" sz="24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document.cookie</a:t>
            </a:r>
            <a:endParaRPr lang="en-US" sz="2400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2800" dirty="0"/>
              <a:t>Web </a:t>
            </a:r>
            <a:r>
              <a:rPr lang="en-US" sz="2800" dirty="0" smtClean="0"/>
              <a:t>Storages – storing data in a web browser</a:t>
            </a:r>
            <a:endParaRPr lang="en-US" sz="2800" dirty="0"/>
          </a:p>
          <a:p>
            <a:pPr lvl="1">
              <a:lnSpc>
                <a:spcPct val="100000"/>
              </a:lnSpc>
            </a:pPr>
            <a:r>
              <a:rPr lang="en-US" sz="2600" dirty="0"/>
              <a:t>Session</a:t>
            </a:r>
            <a:r>
              <a:rPr lang="bg-BG" sz="2600" dirty="0"/>
              <a:t> </a:t>
            </a:r>
            <a:r>
              <a:rPr lang="en-US" sz="2600" dirty="0" smtClean="0"/>
              <a:t>Storage – stores data only for session</a:t>
            </a:r>
          </a:p>
          <a:p>
            <a:pPr lvl="2">
              <a:lnSpc>
                <a:spcPct val="100000"/>
              </a:lnSpc>
            </a:pPr>
            <a:r>
              <a:rPr lang="en-US" sz="24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sessionStorage.setItem</a:t>
            </a:r>
            <a:r>
              <a:rPr lang="en-US" sz="2400" dirty="0" smtClean="0"/>
              <a:t>/</a:t>
            </a:r>
            <a:r>
              <a:rPr lang="en-US" sz="24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getItem</a:t>
            </a:r>
            <a:endParaRPr lang="en-US" sz="2400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>
              <a:lnSpc>
                <a:spcPct val="100000"/>
              </a:lnSpc>
            </a:pPr>
            <a:r>
              <a:rPr lang="en-US" sz="2600" dirty="0"/>
              <a:t>Local</a:t>
            </a:r>
            <a:r>
              <a:rPr lang="bg-BG" sz="2600" dirty="0"/>
              <a:t> </a:t>
            </a:r>
            <a:r>
              <a:rPr lang="en-US" sz="2600" dirty="0" smtClean="0"/>
              <a:t>Storage – stores data permanently</a:t>
            </a:r>
          </a:p>
          <a:p>
            <a:pPr lvl="2">
              <a:lnSpc>
                <a:spcPct val="100000"/>
              </a:lnSpc>
            </a:pPr>
            <a:r>
              <a:rPr lang="en-US" sz="24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localStorage.setItem</a:t>
            </a:r>
            <a:r>
              <a:rPr lang="en-US" sz="2400" dirty="0" smtClean="0"/>
              <a:t>/</a:t>
            </a:r>
            <a:r>
              <a:rPr lang="en-US" sz="24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getItem</a:t>
            </a:r>
            <a:endParaRPr lang="en-US" sz="2400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2800" dirty="0"/>
              <a:t>Storage </a:t>
            </a:r>
            <a:r>
              <a:rPr lang="en-US" sz="2800" dirty="0" smtClean="0"/>
              <a:t>Event</a:t>
            </a:r>
          </a:p>
          <a:p>
            <a:pPr lvl="1">
              <a:lnSpc>
                <a:spcPct val="100000"/>
              </a:lnSpc>
            </a:pPr>
            <a:r>
              <a:rPr lang="en-US" sz="2600" b="1" dirty="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on('storage', handler);</a:t>
            </a:r>
          </a:p>
          <a:p>
            <a:pPr>
              <a:lnSpc>
                <a:spcPct val="100000"/>
              </a:lnSpc>
            </a:pPr>
            <a:r>
              <a:rPr lang="en-US" sz="2800" dirty="0" smtClean="0">
                <a:cs typeface="Consolas" panose="020B0609020204030204" pitchFamily="49" charset="0"/>
              </a:rPr>
              <a:t>Use local storage when you don’t need data on the server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pic>
        <p:nvPicPr>
          <p:cNvPr id="11" name="Picture 4" descr="D:\_WORK PROJECTS\Nakov\Presentation Slides Design\Question Summary Slide\Store\minions summary copy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8520" y="1407604"/>
            <a:ext cx="2783396" cy="2783396"/>
          </a:xfrm>
          <a:prstGeom prst="rect">
            <a:avLst/>
          </a:prstGeom>
          <a:noFill/>
        </p:spPr>
      </p:pic>
      <p:grpSp>
        <p:nvGrpSpPr>
          <p:cNvPr id="7" name="Group 6"/>
          <p:cNvGrpSpPr/>
          <p:nvPr/>
        </p:nvGrpSpPr>
        <p:grpSpPr>
          <a:xfrm>
            <a:off x="8309225" y="4435815"/>
            <a:ext cx="3081986" cy="1628125"/>
            <a:chOff x="998778" y="2709000"/>
            <a:chExt cx="7687634" cy="3510730"/>
          </a:xfrm>
        </p:grpSpPr>
        <p:pic>
          <p:nvPicPr>
            <p:cNvPr id="8" name="Picture 4"/>
            <p:cNvPicPr>
              <a:picLocks noChangeAspect="1" noChangeArrowheads="1"/>
            </p:cNvPicPr>
            <p:nvPr/>
          </p:nvPicPr>
          <p:blipFill>
            <a:blip r:embed="rId4" cstate="screen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8778" y="2709000"/>
              <a:ext cx="7687634" cy="3510730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sp>
          <p:nvSpPr>
            <p:cNvPr id="10" name="TextBox 9"/>
            <p:cNvSpPr txBox="1"/>
            <p:nvPr/>
          </p:nvSpPr>
          <p:spPr>
            <a:xfrm rot="21361232">
              <a:off x="1603866" y="3732944"/>
              <a:ext cx="6576452" cy="1327851"/>
            </a:xfrm>
            <a:prstGeom prst="rect">
              <a:avLst/>
            </a:prstGeom>
            <a:noFill/>
          </p:spPr>
          <p:txBody>
            <a:bodyPr wrap="none" rtlCol="0">
              <a:prstTxWarp prst="textCascadeUp">
                <a:avLst/>
              </a:prstTxWarp>
              <a:spAutoFit/>
            </a:bodyPr>
            <a:lstStyle/>
            <a:p>
              <a:r>
                <a:rPr lang="en-US" sz="10700" b="1" dirty="0" smtClean="0">
                  <a:ln w="3175">
                    <a:solidFill>
                      <a:srgbClr val="FFFFFF">
                        <a:alpha val="50000"/>
                      </a:srgbClr>
                    </a:solidFill>
                    <a:prstDash val="solid"/>
                  </a:ln>
                  <a:solidFill>
                    <a:schemeClr val="accent1">
                      <a:lumMod val="40000"/>
                      <a:lumOff val="60000"/>
                      <a:alpha val="49804"/>
                    </a:schemeClr>
                  </a:solidFill>
                  <a:effectLst>
                    <a:outerShdw blurRad="88900" sx="102000" sy="102000" algn="ctr" rotWithShape="0">
                      <a:prstClr val="black"/>
                    </a:outerShdw>
                  </a:effectLst>
                </a:rPr>
                <a:t>JS Apps</a:t>
              </a:r>
              <a:endParaRPr lang="en-US" sz="10700" b="1" dirty="0">
                <a:ln w="3175">
                  <a:solidFill>
                    <a:srgbClr val="FFFFFF">
                      <a:alpha val="50000"/>
                    </a:srgbClr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  <a:alpha val="49804"/>
                  </a:schemeClr>
                </a:solidFill>
                <a:effectLst>
                  <a:outerShdw blurRad="88900" sx="102000" sy="102000" algn="ctr" rotWithShape="0">
                    <a:prstClr val="black"/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21169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hlinkClick r:id="rId3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0297" y="1424940"/>
            <a:ext cx="2203729" cy="784654"/>
          </a:xfrm>
          <a:prstGeom prst="roundRect">
            <a:avLst>
              <a:gd name="adj" fmla="val 3159"/>
            </a:avLst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5612" y="1424940"/>
            <a:ext cx="1710402" cy="784860"/>
          </a:xfrm>
          <a:prstGeom prst="roundRect">
            <a:avLst>
              <a:gd name="adj" fmla="val 3159"/>
            </a:avLst>
          </a:prstGeom>
        </p:spPr>
      </p:pic>
      <p:pic>
        <p:nvPicPr>
          <p:cNvPr id="6" name="Picture 5">
            <a:hlinkClick r:id="rId7"/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92052" y="1424940"/>
            <a:ext cx="2372207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7" name="Picture 6">
            <a:hlinkClick r:id="rId9"/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689561" y="1424940"/>
            <a:ext cx="1991815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8" name="Picture 7">
            <a:hlinkClick r:id="rId11"/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420064" y="1424940"/>
            <a:ext cx="2043459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9" name="Picture 8">
            <a:hlinkClick r:id="rId13"/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93938" y="5463746"/>
            <a:ext cx="3096656" cy="784654"/>
          </a:xfrm>
          <a:prstGeom prst="roundRect">
            <a:avLst>
              <a:gd name="adj" fmla="val 3159"/>
            </a:avLst>
          </a:prstGeom>
        </p:spPr>
      </p:pic>
      <p:pic>
        <p:nvPicPr>
          <p:cNvPr id="10" name="Picture 9">
            <a:hlinkClick r:id="rId15"/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3985011" y="5570496"/>
            <a:ext cx="2947601" cy="568632"/>
          </a:xfrm>
          <a:prstGeom prst="roundRect">
            <a:avLst>
              <a:gd name="adj" fmla="val 3159"/>
            </a:avLst>
          </a:prstGeom>
        </p:spPr>
      </p:pic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 Storage and Cookies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309535" y="5463746"/>
            <a:ext cx="1451877" cy="784654"/>
          </a:xfrm>
          <a:prstGeom prst="roundRect">
            <a:avLst>
              <a:gd name="adj" fmla="val 2953"/>
            </a:avLst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9159214" y="5461225"/>
            <a:ext cx="2551399" cy="787175"/>
          </a:xfrm>
          <a:prstGeom prst="roundRect">
            <a:avLst>
              <a:gd name="adj" fmla="val 2953"/>
            </a:avLst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hlinkClick r:id="rId19"/>
              </a:rPr>
              <a:t>https://softuni.bg/courses/javascript-applications/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0133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License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1796243"/>
          </a:xfrm>
        </p:spPr>
        <p:txBody>
          <a:bodyPr>
            <a:normAutofit/>
          </a:bodyPr>
          <a:lstStyle/>
          <a:p>
            <a:r>
              <a:rPr lang="en-US" dirty="0"/>
              <a:t>This </a:t>
            </a:r>
            <a:r>
              <a:rPr lang="en-US" dirty="0" smtClean="0"/>
              <a:t>course (slides, examples, demos, videos, homework, etc.)</a:t>
            </a:r>
            <a:br>
              <a:rPr lang="en-US" dirty="0" smtClean="0"/>
            </a:br>
            <a:r>
              <a:rPr lang="en-US" dirty="0" smtClean="0"/>
              <a:t>is </a:t>
            </a:r>
            <a:r>
              <a:rPr lang="en-US" dirty="0"/>
              <a:t>licensed </a:t>
            </a:r>
            <a:r>
              <a:rPr lang="en-US" dirty="0" smtClean="0"/>
              <a:t>under </a:t>
            </a:r>
            <a:r>
              <a:rPr lang="en-US" dirty="0"/>
              <a:t>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 smtClean="0">
                <a:hlinkClick r:id="rId3"/>
              </a:rPr>
              <a:t>Attribution-NonCommercial-ShareAlike</a:t>
            </a:r>
            <a:r>
              <a:rPr lang="en-US" dirty="0" smtClean="0">
                <a:hlinkClick r:id="rId3"/>
              </a:rPr>
              <a:t> </a:t>
            </a:r>
            <a:r>
              <a:rPr lang="en-US" dirty="0">
                <a:hlinkClick r:id="rId3"/>
              </a:rPr>
              <a:t>4.0 International</a:t>
            </a:r>
            <a:r>
              <a:rPr lang="en-US" dirty="0"/>
              <a:t>" </a:t>
            </a:r>
            <a:r>
              <a:rPr lang="en-US" dirty="0" smtClean="0"/>
              <a:t>license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34</a:t>
            </a:fld>
            <a:endParaRPr lang="en-US" dirty="0"/>
          </a:p>
        </p:txBody>
      </p:sp>
      <p:pic>
        <p:nvPicPr>
          <p:cNvPr id="8" name="Picture 4" title="CC-BY-NC-SA License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7637" y="3281192"/>
            <a:ext cx="3170776" cy="110938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/>
          <p:cNvSpPr>
            <a:spLocks noGrp="1"/>
          </p:cNvSpPr>
          <p:nvPr>
            <p:ph idx="4294967295"/>
          </p:nvPr>
        </p:nvSpPr>
        <p:spPr>
          <a:xfrm>
            <a:off x="188815" y="4724400"/>
            <a:ext cx="11804822" cy="1997079"/>
          </a:xfrm>
        </p:spPr>
        <p:txBody>
          <a:bodyPr>
            <a:normAutofit/>
          </a:bodyPr>
          <a:lstStyle/>
          <a:p>
            <a:pPr>
              <a:spcBef>
                <a:spcPts val="1800"/>
              </a:spcBef>
            </a:pPr>
            <a:r>
              <a:rPr lang="en-US" sz="2400" dirty="0" smtClean="0"/>
              <a:t>Attribution: this work may contain portions from</a:t>
            </a:r>
          </a:p>
          <a:p>
            <a:pPr lvl="1"/>
            <a:r>
              <a:rPr lang="en-US" sz="2000" dirty="0" smtClean="0"/>
              <a:t>"</a:t>
            </a:r>
            <a:r>
              <a:rPr lang="en-US" sz="2000" dirty="0" smtClean="0">
                <a:hlinkClick r:id="rId5"/>
              </a:rPr>
              <a:t>JavaScript Applications</a:t>
            </a:r>
            <a:r>
              <a:rPr lang="en-US" sz="2000" dirty="0" smtClean="0"/>
              <a:t>" </a:t>
            </a:r>
            <a:r>
              <a:rPr lang="en-US" sz="2000" dirty="0"/>
              <a:t>course by </a:t>
            </a:r>
            <a:r>
              <a:rPr lang="en-US" sz="2000" noProof="1"/>
              <a:t>Telerik Academy</a:t>
            </a:r>
            <a:r>
              <a:rPr lang="en-US" sz="2000" dirty="0"/>
              <a:t> under </a:t>
            </a:r>
            <a:r>
              <a:rPr lang="en-US" sz="2000" dirty="0">
                <a:hlinkClick r:id="rId6"/>
              </a:rPr>
              <a:t>CC-BY-NC-SA</a:t>
            </a:r>
            <a:r>
              <a:rPr lang="en-US" sz="2000" dirty="0"/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4007765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Free 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 smtClean="0"/>
              <a:t>Software University Foundation – </a:t>
            </a:r>
            <a:r>
              <a:rPr lang="en-US" sz="3200" noProof="1" smtClean="0">
                <a:hlinkClick r:id="rId3"/>
              </a:rPr>
              <a:t>softuni.org</a:t>
            </a:r>
            <a:endParaRPr lang="en-US" sz="3200" noProof="1" smtClean="0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University </a:t>
            </a:r>
            <a:r>
              <a:rPr lang="en-US" dirty="0"/>
              <a:t>@ </a:t>
            </a:r>
            <a:r>
              <a:rPr lang="en-US" dirty="0" smtClean="0"/>
              <a:t>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 smtClean="0"/>
              <a:t>Software </a:t>
            </a:r>
            <a:r>
              <a:rPr lang="en-US" dirty="0"/>
              <a:t>University @ </a:t>
            </a:r>
            <a:r>
              <a:rPr lang="en-US" dirty="0" smtClean="0"/>
              <a:t>YouTube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6"/>
              </a:rPr>
              <a:t>youtube.com/SoftwareUniversity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 smtClean="0"/>
              <a:t>Software University Forums – </a:t>
            </a:r>
            <a:r>
              <a:rPr lang="en-US" dirty="0">
                <a:hlinkClick r:id="rId7"/>
              </a:rPr>
              <a:t>forum.softuni.bg</a:t>
            </a:r>
            <a:endParaRPr lang="en-US" noProof="1"/>
          </a:p>
        </p:txBody>
      </p:sp>
      <p:pic>
        <p:nvPicPr>
          <p:cNvPr id="9" name="Picture 8" title="Software University">
            <a:hlinkClick r:id="rId4" tooltip="Software University"/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659438" y="1594686"/>
            <a:ext cx="1834974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0" name="Picture 9" title="Software University Foundation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359" t="-15226" r="-5359" b="-15226"/>
          <a:stretch/>
        </p:blipFill>
        <p:spPr>
          <a:xfrm>
            <a:off x="9457098" y="466964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 title="Software University @ Facebook">
            <a:hlinkClick r:id="rId10" tooltip="Software University @ Facebook"/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0075536" y="3385124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title="Software University Videos @ YouTube">
            <a:hlinkClick r:id="rId6" tooltip="Software University YouTube Video Channel"/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6544" y="4589658"/>
            <a:ext cx="1837868" cy="675261"/>
          </a:xfrm>
          <a:prstGeom prst="rect">
            <a:avLst/>
          </a:prstGeom>
          <a:ln w="25400">
            <a:solidFill>
              <a:schemeClr val="bg1">
                <a:lumMod val="50000"/>
                <a:lumOff val="50000"/>
                <a:alpha val="2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title="Software University - Forum">
            <a:hlinkClick r:id="rId7" tooltip="Software University Discussion Forum"/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583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solidFill>
                  <a:schemeClr val="tx2">
                    <a:lumMod val="75000"/>
                  </a:schemeClr>
                </a:solidFill>
              </a:rPr>
              <a:t>Cookies</a:t>
            </a:r>
            <a:r>
              <a:rPr lang="en-US" sz="3600" dirty="0" smtClean="0"/>
              <a:t> are small pieces of data in the Web browser</a:t>
            </a:r>
          </a:p>
          <a:p>
            <a:pPr lvl="1"/>
            <a:r>
              <a:rPr lang="en-US" sz="3400" dirty="0" smtClean="0"/>
              <a:t>Sent by the Web server (Web application)</a:t>
            </a:r>
          </a:p>
          <a:p>
            <a:pPr lvl="1"/>
            <a:r>
              <a:rPr lang="en-US" sz="3400" dirty="0" smtClean="0"/>
              <a:t>Stored inside the user's Web browser</a:t>
            </a:r>
          </a:p>
          <a:p>
            <a:r>
              <a:rPr lang="en-US" sz="3600" dirty="0" smtClean="0"/>
              <a:t>At each request the browser sends the cookies to the server</a:t>
            </a:r>
          </a:p>
          <a:p>
            <a:r>
              <a:rPr lang="en-US" sz="3600" dirty="0" smtClean="0"/>
              <a:t>Cookies can store only </a:t>
            </a:r>
            <a:r>
              <a:rPr lang="en-US" sz="3600" dirty="0" smtClean="0">
                <a:solidFill>
                  <a:schemeClr val="tx2">
                    <a:lumMod val="75000"/>
                  </a:schemeClr>
                </a:solidFill>
              </a:rPr>
              <a:t>plain text</a:t>
            </a:r>
          </a:p>
          <a:p>
            <a:r>
              <a:rPr lang="en-GB" sz="3600" dirty="0"/>
              <a:t>The size of the cookies can be </a:t>
            </a:r>
            <a:r>
              <a:rPr lang="en-GB" sz="3600" dirty="0">
                <a:solidFill>
                  <a:schemeClr val="tx2">
                    <a:lumMod val="75000"/>
                  </a:schemeClr>
                </a:solidFill>
              </a:rPr>
              <a:t>up to 4KB</a:t>
            </a:r>
            <a:endParaRPr lang="en-US" sz="3600" dirty="0" smtClean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sz="3600" dirty="0" smtClean="0"/>
              <a:t>Cookies </a:t>
            </a:r>
            <a:r>
              <a:rPr lang="en-US" sz="3600" dirty="0"/>
              <a:t>can be </a:t>
            </a:r>
            <a:r>
              <a:rPr lang="en-US" sz="3600" dirty="0" smtClean="0"/>
              <a:t>read / set </a:t>
            </a:r>
            <a:r>
              <a:rPr lang="en-US" sz="3600" dirty="0"/>
              <a:t>by </a:t>
            </a:r>
            <a:r>
              <a:rPr lang="en-US" sz="3600" dirty="0" smtClean="0"/>
              <a:t>JavaScript</a:t>
            </a: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 are </a:t>
            </a:r>
            <a:r>
              <a:rPr lang="en-US" dirty="0" smtClean="0"/>
              <a:t>Cookies?</a:t>
            </a:r>
            <a:endParaRPr lang="en-US" dirty="0"/>
          </a:p>
        </p:txBody>
      </p:sp>
      <p:pic>
        <p:nvPicPr>
          <p:cNvPr id="1026" name="Picture 2" descr="http://icons.iconarchive.com/icons/oxygen-icons.org/oxygen/256/Apps-preferences-web-browser-cookies-icon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2412" y="4343400"/>
            <a:ext cx="1981201" cy="1981201"/>
          </a:xfrm>
          <a:prstGeom prst="rect">
            <a:avLst/>
          </a:prstGeom>
          <a:noFill/>
          <a:effectLst>
            <a:glow rad="228600">
              <a:schemeClr val="accent1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9482224" y="4724400"/>
            <a:ext cx="1301575" cy="1077218"/>
          </a:xfrm>
          <a:prstGeom prst="rect">
            <a:avLst/>
          </a:prstGeom>
          <a:noFill/>
        </p:spPr>
        <p:txBody>
          <a:bodyPr wrap="none" rtlCol="0">
            <a:prstTxWarp prst="textInflate">
              <a:avLst/>
            </a:prstTxWarp>
            <a:spAutoFit/>
          </a:bodyPr>
          <a:lstStyle/>
          <a:p>
            <a:pPr algn="ctr"/>
            <a:r>
              <a:rPr lang="en-US" sz="32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HTTP</a:t>
            </a:r>
          </a:p>
          <a:p>
            <a:pPr algn="ctr"/>
            <a:r>
              <a:rPr lang="en-US" sz="32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cookie</a:t>
            </a:r>
            <a:endParaRPr lang="en-US" sz="32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091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Cookies do not authenticate a user</a:t>
            </a:r>
          </a:p>
          <a:p>
            <a:endParaRPr lang="en-GB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GB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GB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GB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Cookies give a unique identifier to differentiate one user from another</a:t>
            </a:r>
            <a:endParaRPr lang="en-GB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 are not Cookies?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611" y="1981192"/>
            <a:ext cx="2404882" cy="16743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554922" y="2002783"/>
            <a:ext cx="142646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0" dirty="0" smtClean="0"/>
              <a:t>!=</a:t>
            </a:r>
            <a:endParaRPr lang="en-GB" sz="100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016730">
            <a:off x="8598657" y="1903993"/>
            <a:ext cx="1317578" cy="1828798"/>
          </a:xfrm>
          <a:prstGeom prst="rect">
            <a:avLst/>
          </a:prstGeom>
        </p:spPr>
      </p:pic>
      <p:pic>
        <p:nvPicPr>
          <p:cNvPr id="2050" name="Picture 2" descr="http://pw-cdn.poweryourpractice.com/wp-content/uploads/2011/06/patient-identifier-code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1811" y="5047079"/>
            <a:ext cx="2223910" cy="1475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6097" y="4969285"/>
            <a:ext cx="2404882" cy="1674399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5534660" y="4992024"/>
            <a:ext cx="142646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0" dirty="0" smtClean="0"/>
              <a:t>!=</a:t>
            </a:r>
            <a:endParaRPr lang="en-GB" sz="10000" dirty="0"/>
          </a:p>
        </p:txBody>
      </p:sp>
    </p:spTree>
    <p:extLst>
      <p:ext uri="{BB962C8B-B14F-4D97-AF65-F5344CB8AC3E}">
        <p14:creationId xmlns:p14="http://schemas.microsoft.com/office/powerpoint/2010/main" val="3361225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/>
      <p:bldP spid="1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Cookie – How It Works?</a:t>
            </a:r>
            <a:endParaRPr lang="en-GB" dirty="0"/>
          </a:p>
        </p:txBody>
      </p:sp>
      <p:pic>
        <p:nvPicPr>
          <p:cNvPr id="1026" name="Picture 2" descr="http://www.imid.adalet.gov.tr/baskanligimiz/subeler/subeler/kurum_arsivi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8327" y="2209800"/>
            <a:ext cx="2620085" cy="2620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pngimg.com/upload/laptop_PNG5922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012" y="2346258"/>
            <a:ext cx="3149600" cy="24227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ight Arrow 9"/>
          <p:cNvSpPr/>
          <p:nvPr/>
        </p:nvSpPr>
        <p:spPr>
          <a:xfrm>
            <a:off x="4058741" y="2399100"/>
            <a:ext cx="4267200" cy="304800"/>
          </a:xfrm>
          <a:prstGeom prst="rightArrow">
            <a:avLst>
              <a:gd name="adj1" fmla="val 35365"/>
              <a:gd name="adj2" fmla="val 975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/>
          </a:p>
        </p:txBody>
      </p:sp>
      <p:sp>
        <p:nvSpPr>
          <p:cNvPr id="11" name="TextBox 10"/>
          <p:cNvSpPr txBox="1"/>
          <p:nvPr/>
        </p:nvSpPr>
        <p:spPr>
          <a:xfrm>
            <a:off x="4574790" y="2057400"/>
            <a:ext cx="210739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 smtClean="0"/>
              <a:t>1. HTTP Request</a:t>
            </a:r>
            <a:endParaRPr lang="en-GB" sz="2200" dirty="0"/>
          </a:p>
        </p:txBody>
      </p:sp>
      <p:sp>
        <p:nvSpPr>
          <p:cNvPr id="15" name="Right Arrow 14"/>
          <p:cNvSpPr/>
          <p:nvPr/>
        </p:nvSpPr>
        <p:spPr>
          <a:xfrm rot="10800000">
            <a:off x="4058741" y="3132253"/>
            <a:ext cx="4267200" cy="304800"/>
          </a:xfrm>
          <a:prstGeom prst="rightArrow">
            <a:avLst>
              <a:gd name="adj1" fmla="val 35365"/>
              <a:gd name="adj2" fmla="val 975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/>
          </a:p>
        </p:txBody>
      </p:sp>
      <p:sp>
        <p:nvSpPr>
          <p:cNvPr id="13" name="TextBox 12"/>
          <p:cNvSpPr txBox="1"/>
          <p:nvPr/>
        </p:nvSpPr>
        <p:spPr>
          <a:xfrm>
            <a:off x="4574790" y="2818009"/>
            <a:ext cx="395358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 smtClean="0"/>
              <a:t>2. HTTP </a:t>
            </a:r>
            <a:r>
              <a:rPr lang="en-GB" sz="2200" dirty="0"/>
              <a:t>Response + Set </a:t>
            </a:r>
            <a:r>
              <a:rPr lang="en-GB" sz="2200" dirty="0" smtClean="0"/>
              <a:t>cookie</a:t>
            </a:r>
            <a:endParaRPr lang="en-GB" sz="2200" dirty="0"/>
          </a:p>
        </p:txBody>
      </p:sp>
      <p:sp>
        <p:nvSpPr>
          <p:cNvPr id="17" name="Right Arrow 16"/>
          <p:cNvSpPr/>
          <p:nvPr/>
        </p:nvSpPr>
        <p:spPr>
          <a:xfrm>
            <a:off x="4058741" y="3931059"/>
            <a:ext cx="4267200" cy="304800"/>
          </a:xfrm>
          <a:prstGeom prst="rightArrow">
            <a:avLst>
              <a:gd name="adj1" fmla="val 35365"/>
              <a:gd name="adj2" fmla="val 975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/>
          </a:p>
        </p:txBody>
      </p:sp>
      <p:sp>
        <p:nvSpPr>
          <p:cNvPr id="18" name="TextBox 17"/>
          <p:cNvSpPr txBox="1"/>
          <p:nvPr/>
        </p:nvSpPr>
        <p:spPr>
          <a:xfrm>
            <a:off x="4574790" y="3583275"/>
            <a:ext cx="31230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/>
              <a:t>3. HTTP </a:t>
            </a:r>
            <a:r>
              <a:rPr lang="en-GB" sz="2000" dirty="0"/>
              <a:t>Request + cookie</a:t>
            </a:r>
          </a:p>
        </p:txBody>
      </p:sp>
      <p:sp>
        <p:nvSpPr>
          <p:cNvPr id="19" name="Right Arrow 18"/>
          <p:cNvSpPr/>
          <p:nvPr/>
        </p:nvSpPr>
        <p:spPr>
          <a:xfrm rot="10800000">
            <a:off x="4058741" y="4687082"/>
            <a:ext cx="4267200" cy="304800"/>
          </a:xfrm>
          <a:prstGeom prst="rightArrow">
            <a:avLst>
              <a:gd name="adj1" fmla="val 35365"/>
              <a:gd name="adj2" fmla="val 975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/>
          </a:p>
        </p:txBody>
      </p:sp>
      <p:sp>
        <p:nvSpPr>
          <p:cNvPr id="20" name="TextBox 19"/>
          <p:cNvSpPr txBox="1"/>
          <p:nvPr/>
        </p:nvSpPr>
        <p:spPr>
          <a:xfrm>
            <a:off x="4574790" y="4372838"/>
            <a:ext cx="231528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 smtClean="0"/>
              <a:t>4. HTTP Response</a:t>
            </a:r>
            <a:endParaRPr lang="en-GB" sz="2200" dirty="0"/>
          </a:p>
        </p:txBody>
      </p:sp>
      <p:sp>
        <p:nvSpPr>
          <p:cNvPr id="14" name="TextBox 13"/>
          <p:cNvSpPr txBox="1"/>
          <p:nvPr/>
        </p:nvSpPr>
        <p:spPr>
          <a:xfrm>
            <a:off x="1424049" y="4743944"/>
            <a:ext cx="1780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Web Client</a:t>
            </a:r>
            <a:endParaRPr lang="en-GB" dirty="0"/>
          </a:p>
        </p:txBody>
      </p:sp>
      <p:sp>
        <p:nvSpPr>
          <p:cNvPr id="22" name="TextBox 21"/>
          <p:cNvSpPr txBox="1"/>
          <p:nvPr/>
        </p:nvSpPr>
        <p:spPr>
          <a:xfrm>
            <a:off x="9261943" y="4834536"/>
            <a:ext cx="20335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Web Server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22351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/>
      <p:bldP spid="15" grpId="0" animBg="1"/>
      <p:bldP spid="13" grpId="0"/>
      <p:bldP spid="17" grpId="0" animBg="1"/>
      <p:bldP spid="18" grpId="0"/>
      <p:bldP spid="19" grpId="0" animBg="1"/>
      <p:bldP spid="2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3600" dirty="0" smtClean="0"/>
              <a:t>A </a:t>
            </a:r>
            <a:r>
              <a:rPr lang="en-US" sz="3600" dirty="0" smtClean="0">
                <a:solidFill>
                  <a:schemeClr val="tx2">
                    <a:lumMod val="75000"/>
                  </a:schemeClr>
                </a:solidFill>
              </a:rPr>
              <a:t>cookie</a:t>
            </a:r>
            <a:r>
              <a:rPr lang="en-US" sz="3600" dirty="0" smtClean="0"/>
              <a:t> consists of </a:t>
            </a:r>
            <a:r>
              <a:rPr lang="en-GB" sz="3600" dirty="0" smtClean="0"/>
              <a:t>several </a:t>
            </a:r>
            <a:r>
              <a:rPr lang="en-US" sz="3600" dirty="0" smtClean="0"/>
              <a:t>parts</a:t>
            </a:r>
          </a:p>
          <a:p>
            <a:pPr lvl="1"/>
            <a:r>
              <a:rPr lang="en-US" sz="3400" dirty="0"/>
              <a:t>A </a:t>
            </a:r>
            <a:r>
              <a:rPr lang="en-US" sz="3400" dirty="0">
                <a:solidFill>
                  <a:schemeClr val="tx2">
                    <a:lumMod val="75000"/>
                  </a:schemeClr>
                </a:solidFill>
              </a:rPr>
              <a:t>name-value pair </a:t>
            </a:r>
            <a:r>
              <a:rPr lang="en-US" sz="3400" dirty="0"/>
              <a:t>that holds the cookie </a:t>
            </a:r>
            <a:r>
              <a:rPr lang="en-US" sz="3400" dirty="0" smtClean="0"/>
              <a:t>information</a:t>
            </a:r>
          </a:p>
          <a:p>
            <a:pPr lvl="2"/>
            <a:r>
              <a:rPr lang="en-US" dirty="0"/>
              <a:t>The name is used to reach the data stored in the </a:t>
            </a:r>
            <a:r>
              <a:rPr lang="en-US" dirty="0" smtClean="0"/>
              <a:t>value</a:t>
            </a:r>
            <a:endParaRPr lang="en-US" dirty="0"/>
          </a:p>
          <a:p>
            <a:pPr lvl="1"/>
            <a:r>
              <a:rPr lang="en-US" sz="3400" dirty="0"/>
              <a:t>The </a:t>
            </a:r>
            <a:r>
              <a:rPr lang="en-US" sz="3400" dirty="0">
                <a:solidFill>
                  <a:schemeClr val="tx2">
                    <a:lumMod val="75000"/>
                  </a:schemeClr>
                </a:solidFill>
              </a:rPr>
              <a:t>expire date </a:t>
            </a:r>
            <a:r>
              <a:rPr lang="en-US" sz="3400" dirty="0"/>
              <a:t>of the </a:t>
            </a:r>
            <a:r>
              <a:rPr lang="en-US" sz="3400" dirty="0" smtClean="0"/>
              <a:t>cookie</a:t>
            </a:r>
          </a:p>
          <a:p>
            <a:pPr lvl="2"/>
            <a:r>
              <a:rPr lang="en-US" dirty="0"/>
              <a:t>Used to </a:t>
            </a:r>
            <a:r>
              <a:rPr lang="en-US" dirty="0" smtClean="0"/>
              <a:t>set </a:t>
            </a:r>
            <a:r>
              <a:rPr lang="en-US" dirty="0"/>
              <a:t>timeframe for the </a:t>
            </a:r>
            <a:r>
              <a:rPr lang="en-US" dirty="0" smtClean="0"/>
              <a:t>cookie work</a:t>
            </a:r>
          </a:p>
          <a:p>
            <a:pPr lvl="2"/>
            <a:r>
              <a:rPr lang="en-US" dirty="0"/>
              <a:t>A</a:t>
            </a:r>
            <a:r>
              <a:rPr lang="en-US" dirty="0" smtClean="0"/>
              <a:t> cookie without an expiration date is </a:t>
            </a:r>
            <a:br>
              <a:rPr lang="en-US" dirty="0" smtClean="0"/>
            </a:br>
            <a:r>
              <a:rPr lang="en-US" dirty="0" smtClean="0"/>
              <a:t>removed on browser close event</a:t>
            </a:r>
          </a:p>
          <a:p>
            <a:pPr lvl="1"/>
            <a:r>
              <a:rPr lang="en-US" sz="3400" dirty="0">
                <a:solidFill>
                  <a:schemeClr val="tx2">
                    <a:lumMod val="75000"/>
                  </a:schemeClr>
                </a:solidFill>
              </a:rPr>
              <a:t>Path</a:t>
            </a:r>
            <a:r>
              <a:rPr lang="en-US" sz="3400" dirty="0"/>
              <a:t> </a:t>
            </a:r>
            <a:r>
              <a:rPr lang="en-US" sz="3400" dirty="0" smtClean="0"/>
              <a:t>at the </a:t>
            </a:r>
            <a:r>
              <a:rPr lang="en-US" sz="3400" dirty="0"/>
              <a:t>server the cookie is good </a:t>
            </a:r>
            <a:r>
              <a:rPr lang="en-US" sz="3400" dirty="0" smtClean="0"/>
              <a:t>for</a:t>
            </a:r>
            <a:endParaRPr lang="en-US" sz="3400" dirty="0"/>
          </a:p>
          <a:p>
            <a:pPr lvl="1"/>
            <a:r>
              <a:rPr lang="en-US" sz="3400" dirty="0">
                <a:solidFill>
                  <a:schemeClr val="tx2">
                    <a:lumMod val="75000"/>
                  </a:schemeClr>
                </a:solidFill>
              </a:rPr>
              <a:t>Domain</a:t>
            </a:r>
            <a:r>
              <a:rPr lang="en-US" sz="3400" dirty="0"/>
              <a:t> the cookie is good </a:t>
            </a:r>
            <a:r>
              <a:rPr lang="en-US" sz="3400" dirty="0" smtClean="0"/>
              <a:t>for</a:t>
            </a:r>
            <a:endParaRPr lang="en-US" sz="34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Cookies: Structure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1154" y="3733800"/>
            <a:ext cx="3200064" cy="2662454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1426167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Cookies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save some state </a:t>
            </a:r>
            <a:r>
              <a:rPr lang="en-US" dirty="0" smtClean="0"/>
              <a:t>of the user preferences in the browser</a:t>
            </a:r>
          </a:p>
          <a:p>
            <a:pPr lvl="1"/>
            <a:r>
              <a:rPr lang="en-US" dirty="0"/>
              <a:t>Authenticated to the server once,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remember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your login</a:t>
            </a:r>
          </a:p>
          <a:p>
            <a:pPr lvl="1"/>
            <a:r>
              <a:rPr lang="en-US" dirty="0" smtClean="0"/>
              <a:t>E.g. you login at some site a click "Remember Me"</a:t>
            </a:r>
          </a:p>
          <a:p>
            <a:pPr lvl="1"/>
            <a:r>
              <a:rPr lang="en-US" dirty="0" smtClean="0"/>
              <a:t>If someone steals the cookie, he takes your saved credentials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 smtClean="0"/>
              <a:t>Cookies are sent with the headers of all HTTP requests to the matching server</a:t>
            </a:r>
          </a:p>
          <a:p>
            <a:r>
              <a:rPr lang="en-US" dirty="0" smtClean="0"/>
              <a:t>Cookies keep track of your movements within the site</a:t>
            </a:r>
          </a:p>
          <a:p>
            <a:pPr lvl="1"/>
            <a:r>
              <a:rPr lang="en-US" dirty="0" smtClean="0"/>
              <a:t>E.g. remember the theme selection and other preferences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Cookies: Usage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6041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Cookies can be accessed from JavaScript</a:t>
            </a:r>
          </a:p>
          <a:p>
            <a:pPr lvl="1"/>
            <a:r>
              <a:rPr lang="en-US" dirty="0" smtClean="0"/>
              <a:t>Use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document.cookie</a:t>
            </a:r>
            <a:r>
              <a:rPr lang="en-US" dirty="0" smtClean="0"/>
              <a:t> property</a:t>
            </a:r>
          </a:p>
          <a:p>
            <a:pPr lvl="1"/>
            <a:r>
              <a:rPr lang="en-US" dirty="0" smtClean="0"/>
              <a:t>Cookies are not strings, they are read as strings</a:t>
            </a:r>
            <a:endParaRPr lang="bg-BG" dirty="0" smtClean="0"/>
          </a:p>
          <a:p>
            <a:pPr lvl="1"/>
            <a:r>
              <a:rPr lang="en-GB" dirty="0"/>
              <a:t>JavaScript doesn’t have </a:t>
            </a:r>
            <a:r>
              <a:rPr lang="en-GB" dirty="0" smtClean="0"/>
              <a:t>good API to</a:t>
            </a:r>
            <a:r>
              <a:rPr lang="en-GB" dirty="0"/>
              <a:t> easily work with </a:t>
            </a:r>
            <a:r>
              <a:rPr lang="en-GB" dirty="0" smtClean="0"/>
              <a:t>cookies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Working with Cookies from JS</a:t>
            </a:r>
            <a:endParaRPr lang="en-US" dirty="0"/>
          </a:p>
        </p:txBody>
      </p:sp>
      <p:sp>
        <p:nvSpPr>
          <p:cNvPr id="5" name="Text Placeholder 4"/>
          <p:cNvSpPr txBox="1">
            <a:spLocks/>
          </p:cNvSpPr>
          <p:nvPr/>
        </p:nvSpPr>
        <p:spPr>
          <a:xfrm>
            <a:off x="1062036" y="4038600"/>
            <a:ext cx="10061576" cy="230832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0" indent="0" eaLnBrk="0" hangingPunct="0">
              <a:lnSpc>
                <a:spcPts val="38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tabLst>
                <a:tab pos="282575" algn="l"/>
              </a:tabLst>
              <a:defRPr sz="2000" b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2pPr>
            <a:lvl3pPr marL="922338" indent="-27305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buFont typeface="Wingdings 2" pitchFamily="18" charset="2"/>
              <a:buChar char=""/>
              <a:defRPr sz="2800" b="1">
                <a:solidFill>
                  <a:srgbClr val="F5FFC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3pPr>
            <a:lvl4pPr marL="1187450" indent="-22860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4pPr>
            <a:lvl5pPr marL="1425575" indent="-228600" eaLnBrk="0" hangingPunct="0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>
                <a:solidFill>
                  <a:schemeClr val="tx1"/>
                </a:solidFill>
                <a:latin typeface="+mn-lt"/>
              </a:defRPr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>
                <a:solidFill>
                  <a:schemeClr val="tx1"/>
                </a:solidFill>
                <a:latin typeface="+mn-lt"/>
              </a:defRPr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>
                <a:solidFill>
                  <a:schemeClr val="tx1"/>
                </a:solidFill>
                <a:latin typeface="+mn-lt"/>
              </a:defRPr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95000"/>
              </a:lnSpc>
            </a:pPr>
            <a:r>
              <a:rPr lang="nl-NL" sz="2400" dirty="0" smtClean="0">
                <a:solidFill>
                  <a:srgbClr val="FBEEDC"/>
                </a:solidFill>
              </a:rPr>
              <a:t>document.cookie = 'c1=cookie1</a:t>
            </a:r>
            <a:r>
              <a:rPr lang="nl-NL" sz="2400" dirty="0">
                <a:solidFill>
                  <a:srgbClr val="FBEEDC"/>
                </a:solidFill>
              </a:rPr>
              <a:t>; expires=Thu, 30 Apr 2013 21:44:00 UTC; path=/'</a:t>
            </a:r>
          </a:p>
          <a:p>
            <a:pPr>
              <a:lnSpc>
                <a:spcPct val="95000"/>
              </a:lnSpc>
              <a:spcBef>
                <a:spcPts val="1800"/>
              </a:spcBef>
            </a:pPr>
            <a:r>
              <a:rPr lang="nl-NL" sz="2400" dirty="0" smtClean="0">
                <a:solidFill>
                  <a:srgbClr val="FBEEDC"/>
                </a:solidFill>
              </a:rPr>
              <a:t>document.cookie = 'c2=cookie2</a:t>
            </a:r>
            <a:r>
              <a:rPr lang="nl-NL" sz="2400" dirty="0">
                <a:solidFill>
                  <a:srgbClr val="FBEEDC"/>
                </a:solidFill>
              </a:rPr>
              <a:t>; expires=Tue, 29 Apr 2013 11:11:11 UTC; path=/'</a:t>
            </a:r>
          </a:p>
          <a:p>
            <a:pPr>
              <a:lnSpc>
                <a:spcPct val="95000"/>
              </a:lnSpc>
              <a:spcBef>
                <a:spcPts val="1800"/>
              </a:spcBef>
            </a:pPr>
            <a:r>
              <a:rPr lang="nl-NL" sz="2400" dirty="0" smtClean="0">
                <a:solidFill>
                  <a:srgbClr val="FBEEDC"/>
                </a:solidFill>
              </a:rPr>
              <a:t>console.log(document.cookie</a:t>
            </a:r>
            <a:r>
              <a:rPr lang="nl-NL" sz="2400" dirty="0">
                <a:solidFill>
                  <a:srgbClr val="FBEEDC"/>
                </a:solidFill>
              </a:rPr>
              <a:t>);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1664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Software-University-Foundation</Template>
  <TotalTime>0</TotalTime>
  <Words>1539</Words>
  <Application>Microsoft Office PowerPoint</Application>
  <PresentationFormat>Custom</PresentationFormat>
  <Paragraphs>299</Paragraphs>
  <Slides>35</Slides>
  <Notes>10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6" baseType="lpstr">
      <vt:lpstr>SoftUni 16x9</vt:lpstr>
      <vt:lpstr>Web Storage and Cookies</vt:lpstr>
      <vt:lpstr>Table of Contents</vt:lpstr>
      <vt:lpstr>HTTP Cookies</vt:lpstr>
      <vt:lpstr>What are Cookies?</vt:lpstr>
      <vt:lpstr>What are not Cookies?</vt:lpstr>
      <vt:lpstr>Cookie – How It Works?</vt:lpstr>
      <vt:lpstr>Cookies: Structure</vt:lpstr>
      <vt:lpstr>Cookies: Usage</vt:lpstr>
      <vt:lpstr>Working with Cookies from JS</vt:lpstr>
      <vt:lpstr>Creating Cookies</vt:lpstr>
      <vt:lpstr>Reading Cookies</vt:lpstr>
      <vt:lpstr>Deleting Cookies</vt:lpstr>
      <vt:lpstr>Cookies</vt:lpstr>
      <vt:lpstr>Web Storages</vt:lpstr>
      <vt:lpstr>What is Web Storage?</vt:lpstr>
      <vt:lpstr>Web Storage: How It Works?</vt:lpstr>
      <vt:lpstr>Web Storages</vt:lpstr>
      <vt:lpstr>Local Storage</vt:lpstr>
      <vt:lpstr>Local Storage: How It Works?</vt:lpstr>
      <vt:lpstr>Local Storage – Example</vt:lpstr>
      <vt:lpstr>Local Storage</vt:lpstr>
      <vt:lpstr>Session Storage</vt:lpstr>
      <vt:lpstr>Session Storage: How It Works?</vt:lpstr>
      <vt:lpstr>Session Storage – Example</vt:lpstr>
      <vt:lpstr>Session Storage</vt:lpstr>
      <vt:lpstr>Saving Objects in Web Storages as JSON</vt:lpstr>
      <vt:lpstr>Saving Object in WebStorages</vt:lpstr>
      <vt:lpstr>Storage Event</vt:lpstr>
      <vt:lpstr>Cookies vs. Local Storage</vt:lpstr>
      <vt:lpstr>Cookies vs. Local Storage</vt:lpstr>
      <vt:lpstr>Cookies vs Local Storage - Conclusion</vt:lpstr>
      <vt:lpstr>Summary</vt:lpstr>
      <vt:lpstr>Web Storage and Cookies</vt:lpstr>
      <vt:lpstr>License</vt:lpstr>
      <vt:lpstr>Free Trainings @ Software University</vt:lpstr>
    </vt:vector>
  </TitlesOfParts>
  <Manager/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Storage and Cookies</dc:title>
  <dc:subject>Software Development Course</dc:subject>
  <dc:creator/>
  <cp:keywords>JavaScript, JS, programming, SoftUni, Software University, programming, software development, software engineering, course, Web development, Applications, web storage, local storage</cp:keywords>
  <dc:description>Software University Foundation - http://softuni.org</dc:description>
  <cp:lastModifiedBy/>
  <cp:revision>1</cp:revision>
  <dcterms:created xsi:type="dcterms:W3CDTF">2014-01-02T17:00:34Z</dcterms:created>
  <dcterms:modified xsi:type="dcterms:W3CDTF">2015-04-02T08:04:05Z</dcterms:modified>
  <cp:category>JavaScript, JS, programming, Applications, web storages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